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 id="2147483690" r:id="rId3"/>
    <p:sldMasterId id="2147483709" r:id="rId4"/>
    <p:sldMasterId id="2147483728" r:id="rId5"/>
  </p:sldMasterIdLst>
  <p:notesMasterIdLst>
    <p:notesMasterId r:id="rId29"/>
  </p:notesMasterIdLst>
  <p:handoutMasterIdLst>
    <p:handoutMasterId r:id="rId30"/>
  </p:handoutMasterIdLst>
  <p:sldIdLst>
    <p:sldId id="362" r:id="rId6"/>
    <p:sldId id="441" r:id="rId7"/>
    <p:sldId id="409" r:id="rId8"/>
    <p:sldId id="418" r:id="rId9"/>
    <p:sldId id="415" r:id="rId10"/>
    <p:sldId id="432" r:id="rId11"/>
    <p:sldId id="419" r:id="rId12"/>
    <p:sldId id="422" r:id="rId13"/>
    <p:sldId id="436" r:id="rId14"/>
    <p:sldId id="435" r:id="rId15"/>
    <p:sldId id="434" r:id="rId16"/>
    <p:sldId id="421" r:id="rId17"/>
    <p:sldId id="431" r:id="rId18"/>
    <p:sldId id="429" r:id="rId19"/>
    <p:sldId id="426" r:id="rId20"/>
    <p:sldId id="430" r:id="rId21"/>
    <p:sldId id="439" r:id="rId22"/>
    <p:sldId id="433" r:id="rId23"/>
    <p:sldId id="440" r:id="rId24"/>
    <p:sldId id="444" r:id="rId25"/>
    <p:sldId id="445" r:id="rId26"/>
    <p:sldId id="443" r:id="rId27"/>
    <p:sldId id="442" r:id="rId28"/>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68" userDrawn="1">
          <p15:clr>
            <a:srgbClr val="A4A3A4"/>
          </p15:clr>
        </p15:guide>
        <p15:guide id="2" pos="1344" userDrawn="1">
          <p15:clr>
            <a:srgbClr val="A4A3A4"/>
          </p15:clr>
        </p15:guide>
        <p15:guide id="3" pos="27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autoAdjust="0"/>
    <p:restoredTop sz="94660" autoAdjust="0"/>
  </p:normalViewPr>
  <p:slideViewPr>
    <p:cSldViewPr>
      <p:cViewPr varScale="1">
        <p:scale>
          <a:sx n="98" d="100"/>
          <a:sy n="98" d="100"/>
        </p:scale>
        <p:origin x="576" y="78"/>
      </p:cViewPr>
      <p:guideLst>
        <p:guide orient="horz" pos="2868"/>
        <p:guide pos="1344"/>
        <p:guide pos="273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180013" y="0"/>
            <a:ext cx="3962400" cy="257175"/>
          </a:xfrm>
          <a:prstGeom prst="rect">
            <a:avLst/>
          </a:prstGeom>
        </p:spPr>
        <p:txBody>
          <a:bodyPr vert="horz" lIns="91440" tIns="45720" rIns="91440" bIns="45720" rtlCol="0"/>
          <a:lstStyle>
            <a:lvl1pPr algn="r">
              <a:defRPr sz="1200"/>
            </a:lvl1pPr>
          </a:lstStyle>
          <a:p>
            <a:fld id="{F8E0ED38-FA9B-E140-A9AB-AFA71EACC01A}" type="datetimeFigureOut">
              <a:rPr lang="en-US" smtClean="0"/>
              <a:pPr/>
              <a:t>11/13/2014</a:t>
            </a:fld>
            <a:endParaRPr lang="en-US" dirty="0"/>
          </a:p>
        </p:txBody>
      </p:sp>
      <p:sp>
        <p:nvSpPr>
          <p:cNvPr id="4" name="Footer Placeholder 3"/>
          <p:cNvSpPr>
            <a:spLocks noGrp="1"/>
          </p:cNvSpPr>
          <p:nvPr>
            <p:ph type="ftr" sz="quarter" idx="2"/>
          </p:nvPr>
        </p:nvSpPr>
        <p:spPr>
          <a:xfrm>
            <a:off x="0" y="4884738"/>
            <a:ext cx="3962400" cy="25717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180013" y="4884738"/>
            <a:ext cx="3962400" cy="257175"/>
          </a:xfrm>
          <a:prstGeom prst="rect">
            <a:avLst/>
          </a:prstGeom>
        </p:spPr>
        <p:txBody>
          <a:bodyPr vert="horz" lIns="91440" tIns="45720" rIns="91440" bIns="45720" rtlCol="0" anchor="b"/>
          <a:lstStyle>
            <a:lvl1pPr algn="r">
              <a:defRPr sz="1200"/>
            </a:lvl1pPr>
          </a:lstStyle>
          <a:p>
            <a:fld id="{9B764AF7-75AE-0648-9D1F-B720D00F4792}" type="slidenum">
              <a:rPr lang="en-US" smtClean="0"/>
              <a:pPr/>
              <a:t>‹#›</a:t>
            </a:fld>
            <a:endParaRPr lang="en-US" dirty="0"/>
          </a:p>
        </p:txBody>
      </p:sp>
    </p:spTree>
    <p:extLst>
      <p:ext uri="{BB962C8B-B14F-4D97-AF65-F5344CB8AC3E}">
        <p14:creationId xmlns:p14="http://schemas.microsoft.com/office/powerpoint/2010/main" val="1280664509"/>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png>
</file>

<file path=ppt/media/image3.jpeg>
</file>

<file path=ppt/media/image30.jpeg>
</file>

<file path=ppt/media/image31.pn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jpeg>
</file>

<file path=ppt/media/image63.png>
</file>

<file path=ppt/media/image64.png>
</file>

<file path=ppt/media/image65.gif>
</file>

<file path=ppt/media/image66.png>
</file>

<file path=ppt/media/image67.png>
</file>

<file path=ppt/media/image68.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F73F0EF8-69E7-4999-A3C9-33F144A756F2}" type="datetimeFigureOut">
              <a:rPr lang="en-IN" smtClean="0"/>
              <a:pPr/>
              <a:t>13-11-2014</a:t>
            </a:fld>
            <a:endParaRPr lang="en-IN" dirty="0"/>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AA77601B-1D14-4C79-B4FD-029F2FB7C1DE}" type="slidenum">
              <a:rPr lang="en-IN" smtClean="0"/>
              <a:pPr/>
              <a:t>‹#›</a:t>
            </a:fld>
            <a:endParaRPr lang="en-IN" dirty="0"/>
          </a:p>
        </p:txBody>
      </p:sp>
    </p:spTree>
    <p:extLst>
      <p:ext uri="{BB962C8B-B14F-4D97-AF65-F5344CB8AC3E}">
        <p14:creationId xmlns:p14="http://schemas.microsoft.com/office/powerpoint/2010/main" val="251282498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9.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21.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Master" Target="../slideMasters/slideMaster3.xml"/><Relationship Id="rId6" Type="http://schemas.openxmlformats.org/officeDocument/2006/relationships/image" Target="../media/image23.png"/><Relationship Id="rId5" Type="http://schemas.openxmlformats.org/officeDocument/2006/relationships/image" Target="../media/image7.jpeg"/><Relationship Id="rId10" Type="http://schemas.openxmlformats.org/officeDocument/2006/relationships/image" Target="../media/image2.jpeg"/><Relationship Id="rId4" Type="http://schemas.openxmlformats.org/officeDocument/2006/relationships/image" Target="../media/image22.png"/><Relationship Id="rId9"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9.png"/><Relationship Id="rId2" Type="http://schemas.openxmlformats.org/officeDocument/2006/relationships/image" Target="../media/image24.jpeg"/><Relationship Id="rId1" Type="http://schemas.openxmlformats.org/officeDocument/2006/relationships/slideMaster" Target="../slideMasters/slideMaster3.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jpe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40.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3.xml"/><Relationship Id="rId4" Type="http://schemas.openxmlformats.org/officeDocument/2006/relationships/image" Target="../media/image14.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3.xml"/><Relationship Id="rId5" Type="http://schemas.openxmlformats.org/officeDocument/2006/relationships/image" Target="../media/image41.png"/><Relationship Id="rId4" Type="http://schemas.openxmlformats.org/officeDocument/2006/relationships/image" Target="../media/image20.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Master" Target="../slideMasters/slideMaster3.xml"/><Relationship Id="rId4" Type="http://schemas.openxmlformats.org/officeDocument/2006/relationships/image" Target="../media/image2.jpeg"/></Relationships>
</file>

<file path=ppt/slideLayouts/_rels/slideLayout4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Master" Target="../slideMasters/slideMaster4.xml"/><Relationship Id="rId6" Type="http://schemas.openxmlformats.org/officeDocument/2006/relationships/image" Target="../media/image23.png"/><Relationship Id="rId5" Type="http://schemas.openxmlformats.org/officeDocument/2006/relationships/image" Target="../media/image7.jpeg"/><Relationship Id="rId10" Type="http://schemas.openxmlformats.org/officeDocument/2006/relationships/image" Target="../media/image2.jpeg"/><Relationship Id="rId4" Type="http://schemas.openxmlformats.org/officeDocument/2006/relationships/image" Target="../media/image22.png"/><Relationship Id="rId9" Type="http://schemas.openxmlformats.org/officeDocument/2006/relationships/image" Target="../media/image11.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9.png"/><Relationship Id="rId2" Type="http://schemas.openxmlformats.org/officeDocument/2006/relationships/image" Target="../media/image24.jpeg"/><Relationship Id="rId1" Type="http://schemas.openxmlformats.org/officeDocument/2006/relationships/slideMaster" Target="../slideMasters/slideMaster4.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jpe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4.xml"/><Relationship Id="rId4" Type="http://schemas.openxmlformats.org/officeDocument/2006/relationships/image" Target="../media/image40.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4.xml"/><Relationship Id="rId4" Type="http://schemas.openxmlformats.org/officeDocument/2006/relationships/image" Target="../media/image14.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4.xml"/><Relationship Id="rId5" Type="http://schemas.openxmlformats.org/officeDocument/2006/relationships/image" Target="../media/image41.png"/><Relationship Id="rId4" Type="http://schemas.openxmlformats.org/officeDocument/2006/relationships/image" Target="../media/image20.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Master" Target="../slideMasters/slideMaster4.xml"/><Relationship Id="rId4" Type="http://schemas.openxmlformats.org/officeDocument/2006/relationships/image" Target="../media/image2.jpe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6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Master" Target="../slideMasters/slideMaster5.xml"/><Relationship Id="rId6" Type="http://schemas.openxmlformats.org/officeDocument/2006/relationships/image" Target="../media/image43.png"/><Relationship Id="rId5" Type="http://schemas.openxmlformats.org/officeDocument/2006/relationships/image" Target="../media/image7.jpeg"/><Relationship Id="rId10" Type="http://schemas.openxmlformats.org/officeDocument/2006/relationships/image" Target="../media/image2.jpeg"/><Relationship Id="rId4" Type="http://schemas.openxmlformats.org/officeDocument/2006/relationships/image" Target="../media/image42.png"/><Relationship Id="rId9" Type="http://schemas.openxmlformats.org/officeDocument/2006/relationships/image" Target="../media/image11.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jpeg"/><Relationship Id="rId7"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jpeg"/><Relationship Id="rId1" Type="http://schemas.openxmlformats.org/officeDocument/2006/relationships/slideMaster" Target="../slideMasters/slideMaster5.xml"/><Relationship Id="rId4" Type="http://schemas.openxmlformats.org/officeDocument/2006/relationships/image" Target="../media/image2.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5.xml"/><Relationship Id="rId5" Type="http://schemas.openxmlformats.org/officeDocument/2006/relationships/image" Target="../media/image41.png"/><Relationship Id="rId4" Type="http://schemas.openxmlformats.org/officeDocument/2006/relationships/image" Target="../media/image20.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4.jpe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799"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81749" y="4895105"/>
            <a:ext cx="2109851" cy="184666"/>
          </a:xfrm>
        </p:spPr>
        <p:txBody>
          <a:bodyPr lIns="0" tIns="0" rIns="0" bIns="0"/>
          <a:lstStyle>
            <a:lvl1pPr>
              <a:defRPr sz="1200">
                <a:solidFill>
                  <a:srgbClr val="006FC0"/>
                </a:solidFill>
                <a:latin typeface="Tahoma"/>
                <a:cs typeface="Tahoma"/>
              </a:defRPr>
            </a:lvl1pPr>
          </a:lstStyle>
          <a:p>
            <a:pPr marL="12700"/>
            <a:r>
              <a:rPr lang="en-IN" spc="-5" dirty="0" smtClean="0"/>
              <a:t>ww</a:t>
            </a:r>
            <a:r>
              <a:rPr lang="en-IN" spc="-40" dirty="0" smtClean="0"/>
              <a:t>w</a:t>
            </a:r>
            <a:r>
              <a:rPr lang="en-IN" spc="-5" dirty="0" smtClean="0"/>
              <a:t>.edureka.</a:t>
            </a:r>
            <a:r>
              <a:rPr lang="en-IN" dirty="0" smtClean="0"/>
              <a:t>in/python</a:t>
            </a:r>
            <a:endParaRPr lang="en-IN"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p>
        </p:txBody>
      </p:sp>
      <p:pic>
        <p:nvPicPr>
          <p:cNvPr id="7" name="Picture 6" descr="edureka logol.jpg"/>
          <p:cNvPicPr>
            <a:picLocks noChangeAspect="1"/>
          </p:cNvPicPr>
          <p:nvPr userDrawn="1"/>
        </p:nvPicPr>
        <p:blipFill rotWithShape="1">
          <a:blip r:embed="rId2" cstate="print"/>
          <a:srcRect b="11556"/>
          <a:stretch/>
        </p:blipFill>
        <p:spPr>
          <a:xfrm>
            <a:off x="7277088" y="209550"/>
            <a:ext cx="1714512" cy="381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Objectiv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4767264"/>
            <a:ext cx="2133600" cy="273844"/>
          </a:xfrm>
          <a:prstGeom prst="rect">
            <a:avLst/>
          </a:prstGeom>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p:cNvPicPr>
            <a:picLocks noChangeAspect="1"/>
          </p:cNvPicPr>
          <p:nvPr userDrawn="1"/>
        </p:nvPicPr>
        <p:blipFill>
          <a:blip r:embed="rId4" cstate="print">
            <a:duotone>
              <a:schemeClr val="accent5">
                <a:shade val="45000"/>
                <a:satMod val="135000"/>
              </a:schemeClr>
              <a:prstClr val="white"/>
            </a:duotone>
            <a:extLst>
              <a:ext uri="{BEBA8EAE-BF5A-486C-A8C5-ECC9F3942E4B}">
                <a14:imgProps xmlns:a14="http://schemas.microsoft.com/office/drawing/2010/main">
                  <a14:imgLayer r:embed="rId5">
                    <a14:imgEffect>
                      <a14:brightnessContrast contrast="40000"/>
                    </a14:imgEffect>
                  </a14:imgLayer>
                </a14:imgProps>
              </a:ext>
            </a:extLst>
          </a:blip>
          <a:stretch>
            <a:fillRect/>
          </a:stretch>
        </p:blipFill>
        <p:spPr>
          <a:xfrm>
            <a:off x="4229100" y="1128714"/>
            <a:ext cx="4457700" cy="3638550"/>
          </a:xfrm>
          <a:prstGeom prst="rect">
            <a:avLst/>
          </a:prstGeom>
        </p:spPr>
      </p:pic>
      <p:sp>
        <p:nvSpPr>
          <p:cNvPr id="7" name="TextBox 10"/>
          <p:cNvSpPr txBox="1"/>
          <p:nvPr userDrawn="1"/>
        </p:nvSpPr>
        <p:spPr>
          <a:xfrm>
            <a:off x="0" y="4810125"/>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6896100" y="4803978"/>
            <a:ext cx="2819400" cy="276999"/>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www.edureka.co/python</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022118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2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userDrawn="1"/>
        </p:nvSpPr>
        <p:spPr>
          <a:xfrm>
            <a:off x="7143769" y="4795082"/>
            <a:ext cx="1845890" cy="276999"/>
          </a:xfrm>
          <a:prstGeom prst="rect">
            <a:avLst/>
          </a:prstGeom>
          <a:noFill/>
        </p:spPr>
        <p:txBody>
          <a:bodyPr wrap="none" rtlCol="0">
            <a:spAutoFit/>
          </a:bodyPr>
          <a:lstStyle/>
          <a:p>
            <a:pPr defTabSz="685783"/>
            <a:r>
              <a:rPr lang="en-US" sz="1200" dirty="0">
                <a:solidFill>
                  <a:srgbClr val="0070C0"/>
                </a:solidFill>
                <a:latin typeface="Tahoma" pitchFamily="34" charset="0"/>
                <a:ea typeface="Tahoma" pitchFamily="34" charset="0"/>
                <a:cs typeface="Tahoma" pitchFamily="34" charset="0"/>
              </a:rPr>
              <a:t>www.edureka.in/hadoop</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643376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ab">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9" name="Rectangle 8"/>
          <p:cNvSpPr/>
          <p:nvPr userDrawn="1"/>
        </p:nvSpPr>
        <p:spPr>
          <a:xfrm>
            <a:off x="4122036" y="2574648"/>
            <a:ext cx="932285" cy="584775"/>
          </a:xfrm>
          <a:prstGeom prst="rect">
            <a:avLst/>
          </a:prstGeom>
        </p:spPr>
        <p:txBody>
          <a:bodyPr wrap="square">
            <a:spAutoFit/>
          </a:bodyPr>
          <a:lstStyle/>
          <a:p>
            <a:pPr algn="ctr" defTabSz="685800"/>
            <a:r>
              <a:rPr lang="en-IN" sz="3200" b="1" dirty="0" smtClean="0">
                <a:solidFill>
                  <a:srgbClr val="0070C0"/>
                </a:solidFill>
                <a:ea typeface="Tahoma" pitchFamily="34" charset="0"/>
                <a:cs typeface="Tahoma" pitchFamily="34" charset="0"/>
              </a:rPr>
              <a:t>LAB</a:t>
            </a:r>
          </a:p>
        </p:txBody>
      </p:sp>
    </p:spTree>
    <p:extLst>
      <p:ext uri="{BB962C8B-B14F-4D97-AF65-F5344CB8AC3E}">
        <p14:creationId xmlns:p14="http://schemas.microsoft.com/office/powerpoint/2010/main" val="6076826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nnie's Q n A Templat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dirty="0">
                <a:solidFill>
                  <a:srgbClr val="262626"/>
                </a:solidFill>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dirty="0">
                <a:solidFill>
                  <a:srgbClr val="262626"/>
                </a:solidFill>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3644634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nnie's intro only in module 1">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dirty="0">
                <a:solidFill>
                  <a:srgbClr val="262626"/>
                </a:solidFill>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dirty="0">
                <a:solidFill>
                  <a:srgbClr val="262626"/>
                </a:solidFill>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12" name="TextBox 11"/>
          <p:cNvSpPr txBox="1"/>
          <p:nvPr userDrawn="1"/>
        </p:nvSpPr>
        <p:spPr>
          <a:xfrm>
            <a:off x="3434408" y="1064248"/>
            <a:ext cx="2091224" cy="1200329"/>
          </a:xfrm>
          <a:prstGeom prst="rect">
            <a:avLst/>
          </a:prstGeom>
          <a:noFill/>
        </p:spPr>
        <p:txBody>
          <a:bodyPr wrap="square" rtlCol="0">
            <a:spAutoFit/>
          </a:bodyPr>
          <a:lstStyle/>
          <a:p>
            <a:pPr algn="ctr" defTabSz="685800"/>
            <a:r>
              <a:rPr lang="en-IN" sz="1200" dirty="0">
                <a:solidFill>
                  <a:srgbClr val="262626"/>
                </a:solidFill>
                <a:latin typeface="Tahoma" pitchFamily="34" charset="0"/>
                <a:ea typeface="Tahoma" pitchFamily="34" charset="0"/>
                <a:cs typeface="Tahoma" pitchFamily="34" charset="0"/>
              </a:rPr>
              <a:t>Hello There!!</a:t>
            </a:r>
          </a:p>
          <a:p>
            <a:pPr algn="ctr" defTabSz="685800"/>
            <a:r>
              <a:rPr lang="en-IN" sz="1200" dirty="0">
                <a:solidFill>
                  <a:srgbClr val="262626"/>
                </a:solidFill>
                <a:latin typeface="Tahoma" pitchFamily="34" charset="0"/>
                <a:ea typeface="Tahoma" pitchFamily="34" charset="0"/>
                <a:cs typeface="Tahoma" pitchFamily="34" charset="0"/>
              </a:rPr>
              <a:t>My name is Annie. </a:t>
            </a:r>
            <a:br>
              <a:rPr lang="en-IN" sz="1200" dirty="0">
                <a:solidFill>
                  <a:srgbClr val="262626"/>
                </a:solidFill>
                <a:latin typeface="Tahoma" pitchFamily="34" charset="0"/>
                <a:ea typeface="Tahoma" pitchFamily="34" charset="0"/>
                <a:cs typeface="Tahoma" pitchFamily="34" charset="0"/>
              </a:rPr>
            </a:br>
            <a:r>
              <a:rPr lang="en-IN" sz="1200" dirty="0">
                <a:solidFill>
                  <a:srgbClr val="262626"/>
                </a:solidFill>
                <a:latin typeface="Tahoma" pitchFamily="34" charset="0"/>
                <a:ea typeface="Tahoma" pitchFamily="34" charset="0"/>
                <a:cs typeface="Tahoma" pitchFamily="34" charset="0"/>
              </a:rPr>
              <a:t>I love quizzes and</a:t>
            </a:r>
          </a:p>
          <a:p>
            <a:pPr algn="ctr" defTabSz="685800"/>
            <a:r>
              <a:rPr lang="en-IN" sz="1200" dirty="0">
                <a:solidFill>
                  <a:srgbClr val="262626"/>
                </a:solidFill>
                <a:latin typeface="Tahoma" pitchFamily="34" charset="0"/>
                <a:ea typeface="Tahoma" pitchFamily="34" charset="0"/>
                <a:cs typeface="Tahoma" pitchFamily="34" charset="0"/>
              </a:rPr>
              <a:t>puzzles and I am here to make you guys think and answer my questions.</a:t>
            </a:r>
          </a:p>
        </p:txBody>
      </p:sp>
      <p:sp>
        <p:nvSpPr>
          <p:cNvPr id="14" name="Oval Callout 13"/>
          <p:cNvSpPr/>
          <p:nvPr userDrawn="1"/>
        </p:nvSpPr>
        <p:spPr>
          <a:xfrm>
            <a:off x="3329313" y="986319"/>
            <a:ext cx="2301413" cy="1520575"/>
          </a:xfrm>
          <a:prstGeom prst="wedgeEllipseCallout">
            <a:avLst>
              <a:gd name="adj1" fmla="val -66422"/>
              <a:gd name="adj2" fmla="val 5292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IN" sz="1350" dirty="0">
              <a:solidFill>
                <a:prstClr val="white"/>
              </a:solidFill>
            </a:endParaRPr>
          </a:p>
        </p:txBody>
      </p:sp>
    </p:spTree>
    <p:extLst>
      <p:ext uri="{BB962C8B-B14F-4D97-AF65-F5344CB8AC3E}">
        <p14:creationId xmlns:p14="http://schemas.microsoft.com/office/powerpoint/2010/main" val="1831442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Question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p:cNvPicPr>
            <a:picLocks noChangeAspect="1"/>
          </p:cNvPicPr>
          <p:nvPr userDrawn="1"/>
        </p:nvPicPr>
        <p:blipFill rotWithShape="1">
          <a:blip r:embed="rId4" cstate="print">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
        <p:nvSpPr>
          <p:cNvPr id="10" name="Rectangle 9"/>
          <p:cNvSpPr/>
          <p:nvPr userDrawn="1"/>
        </p:nvSpPr>
        <p:spPr>
          <a:xfrm>
            <a:off x="3282613" y="761226"/>
            <a:ext cx="2165978" cy="477054"/>
          </a:xfrm>
          <a:prstGeom prst="rect">
            <a:avLst/>
          </a:prstGeom>
        </p:spPr>
        <p:txBody>
          <a:bodyPr wrap="none">
            <a:spAutoFit/>
          </a:bodyPr>
          <a:lstStyle/>
          <a:p>
            <a:pPr defTabSz="685766"/>
            <a:r>
              <a:rPr lang="en-IN" sz="2500" b="1" dirty="0">
                <a:solidFill>
                  <a:srgbClr val="002060"/>
                </a:solidFill>
                <a:latin typeface="Castellar" pitchFamily="18" charset="0"/>
              </a:rPr>
              <a:t>Questions</a:t>
            </a:r>
          </a:p>
        </p:txBody>
      </p:sp>
      <p:sp>
        <p:nvSpPr>
          <p:cNvPr id="9"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8815439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Hands - 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2"/>
          <p:cNvPicPr>
            <a:picLocks noChangeAspect="1" noChangeArrowheads="1"/>
          </p:cNvPicPr>
          <p:nvPr userDrawn="1"/>
        </p:nvPicPr>
        <p:blipFill>
          <a:blip r:embed="rId4" cstate="email">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3982166" y="1425362"/>
            <a:ext cx="4911175" cy="2790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3167772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urther Reading">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2" name="Picture 11"/>
          <p:cNvPicPr>
            <a:picLocks noChangeAspect="1"/>
          </p:cNvPicPr>
          <p:nvPr userDrawn="1"/>
        </p:nvPicPr>
        <p:blipFill rotWithShape="1">
          <a:blip r:embed="rId4" cstate="print">
            <a:lum bright="70000" contrast="-70000"/>
            <a:extLst>
              <a:ext uri="{28A0092B-C50C-407E-A947-70E740481C1C}">
                <a14:useLocalDpi xmlns:a14="http://schemas.microsoft.com/office/drawing/2010/main" val="0"/>
              </a:ext>
            </a:extLst>
          </a:blip>
          <a:srcRect t="13581" r="3827" b="9027"/>
          <a:stretch/>
        </p:blipFill>
        <p:spPr>
          <a:xfrm>
            <a:off x="4680992" y="1265981"/>
            <a:ext cx="3744416" cy="3013258"/>
          </a:xfrm>
          <a:prstGeom prst="rect">
            <a:avLst/>
          </a:prstGeom>
        </p:spPr>
      </p:pic>
    </p:spTree>
    <p:extLst>
      <p:ext uri="{BB962C8B-B14F-4D97-AF65-F5344CB8AC3E}">
        <p14:creationId xmlns:p14="http://schemas.microsoft.com/office/powerpoint/2010/main" val="3245545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genda for the next clas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p:cNvPicPr>
            <a:picLocks noChangeAspect="1"/>
          </p:cNvPicPr>
          <p:nvPr userDrawn="1"/>
        </p:nvPicPr>
        <p:blipFill>
          <a:blip r:embed="rId4" cstate="print">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9"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00013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Assignmen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p:cNvPicPr>
            <a:picLocks noChangeAspect="1"/>
          </p:cNvPicPr>
          <p:nvPr userDrawn="1"/>
        </p:nvPicPr>
        <p:blipFill>
          <a:blip r:embed="rId4" cstate="print">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43685" y="555627"/>
            <a:ext cx="6624736" cy="4161000"/>
          </a:xfrm>
          <a:prstGeom prst="rect">
            <a:avLst/>
          </a:prstGeom>
        </p:spPr>
      </p:pic>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346872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p>
        </p:txBody>
      </p:sp>
      <p:sp>
        <p:nvSpPr>
          <p:cNvPr id="17" name="bk object 17"/>
          <p:cNvSpPr/>
          <p:nvPr/>
        </p:nvSpPr>
        <p:spPr>
          <a:xfrm>
            <a:off x="0" y="598551"/>
            <a:ext cx="466725" cy="82550"/>
          </a:xfrm>
          <a:custGeom>
            <a:avLst/>
            <a:gdLst/>
            <a:ahLst/>
            <a:cxnLst/>
            <a:rect l="l" t="t" r="r" b="b"/>
            <a:pathLst>
              <a:path w="466725" h="82550">
                <a:moveTo>
                  <a:pt x="0" y="82296"/>
                </a:moveTo>
                <a:lnTo>
                  <a:pt x="466344" y="82296"/>
                </a:lnTo>
                <a:lnTo>
                  <a:pt x="466344" y="0"/>
                </a:lnTo>
                <a:lnTo>
                  <a:pt x="0" y="0"/>
                </a:lnTo>
                <a:lnTo>
                  <a:pt x="0" y="82296"/>
                </a:lnTo>
                <a:close/>
              </a:path>
            </a:pathLst>
          </a:custGeom>
          <a:solidFill>
            <a:srgbClr val="5C9B1D"/>
          </a:solidFill>
        </p:spPr>
        <p:txBody>
          <a:bodyPr wrap="square" lIns="0" tIns="0" rIns="0" bIns="0" rtlCol="0">
            <a:spAutoFit/>
          </a:bodyPr>
          <a:lstStyle/>
          <a:p>
            <a:endParaRPr dirty="0"/>
          </a:p>
        </p:txBody>
      </p:sp>
      <p:sp>
        <p:nvSpPr>
          <p:cNvPr id="2" name="Holder 2"/>
          <p:cNvSpPr>
            <a:spLocks noGrp="1"/>
          </p:cNvSpPr>
          <p:nvPr>
            <p:ph type="title"/>
          </p:nvPr>
        </p:nvSpPr>
        <p:spPr/>
        <p:txBody>
          <a:bodyPr lIns="0" tIns="0" rIns="0" bIns="0"/>
          <a:lstStyle>
            <a:lvl1pPr>
              <a:defRPr sz="2600">
                <a:solidFill>
                  <a:srgbClr val="252525"/>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1400" b="1">
                <a:solidFill>
                  <a:schemeClr val="bg1"/>
                </a:solidFill>
                <a:latin typeface="Tahoma"/>
                <a:cs typeface="Tahoma"/>
              </a:defRPr>
            </a:lvl1pPr>
          </a:lstStyle>
          <a:p>
            <a:endParaRPr/>
          </a:p>
        </p:txBody>
      </p:sp>
      <p:pic>
        <p:nvPicPr>
          <p:cNvPr id="10" name="Picture 9" descr="edureka logol.jpg"/>
          <p:cNvPicPr>
            <a:picLocks noChangeAspect="1"/>
          </p:cNvPicPr>
          <p:nvPr userDrawn="1"/>
        </p:nvPicPr>
        <p:blipFill rotWithShape="1">
          <a:blip r:embed="rId3" cstate="print"/>
          <a:srcRect b="11556"/>
          <a:stretch/>
        </p:blipFill>
        <p:spPr>
          <a:xfrm>
            <a:off x="7277088" y="209550"/>
            <a:ext cx="1714512" cy="381000"/>
          </a:xfrm>
          <a:prstGeom prst="rect">
            <a:avLst/>
          </a:prstGeom>
        </p:spPr>
      </p:pic>
      <p:sp>
        <p:nvSpPr>
          <p:cNvPr id="11" name="TextBox 10"/>
          <p:cNvSpPr txBox="1"/>
          <p:nvPr userDrawn="1"/>
        </p:nvSpPr>
        <p:spPr>
          <a:xfrm>
            <a:off x="0" y="4810125"/>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userDrawn="1"/>
        </p:nvSpPr>
        <p:spPr>
          <a:xfrm>
            <a:off x="6896100" y="4803978"/>
            <a:ext cx="2819400" cy="276999"/>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www.edureka.co/python</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Pre-wor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4" cstate="print">
            <a:lum bright="70000" contrast="-70000"/>
          </a:blip>
          <a:stretch>
            <a:fillRect/>
          </a:stretch>
        </p:blipFill>
        <p:spPr>
          <a:xfrm>
            <a:off x="2600528" y="923497"/>
            <a:ext cx="3743325" cy="3668757"/>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946411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Surve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Rectangle 6"/>
          <p:cNvSpPr/>
          <p:nvPr userDrawn="1"/>
        </p:nvSpPr>
        <p:spPr>
          <a:xfrm>
            <a:off x="533400" y="819150"/>
            <a:ext cx="8305800" cy="954107"/>
          </a:xfrm>
          <a:prstGeom prst="rect">
            <a:avLst/>
          </a:prstGeom>
        </p:spPr>
        <p:txBody>
          <a:bodyPr wrap="square">
            <a:spAutoFit/>
          </a:bodyPr>
          <a:lstStyle/>
          <a:p>
            <a:pPr defTabSz="685800"/>
            <a:r>
              <a:rPr lang="en-IN" sz="1400" dirty="0" smtClean="0">
                <a:solidFill>
                  <a:srgbClr val="262626"/>
                </a:solidFill>
                <a:latin typeface="Tahoma" pitchFamily="34" charset="0"/>
                <a:ea typeface="Tahoma" pitchFamily="34" charset="0"/>
                <a:cs typeface="Tahoma" pitchFamily="34" charset="0"/>
              </a:rPr>
              <a:t>Your feedback is important to us, be it a compliment, a suggestion or a complaint. It helps us to make the course better!</a:t>
            </a:r>
            <a:br>
              <a:rPr lang="en-IN" sz="1400" dirty="0" smtClean="0">
                <a:solidFill>
                  <a:srgbClr val="262626"/>
                </a:solidFill>
                <a:latin typeface="Tahoma" pitchFamily="34" charset="0"/>
                <a:ea typeface="Tahoma" pitchFamily="34" charset="0"/>
                <a:cs typeface="Tahoma" pitchFamily="34" charset="0"/>
              </a:rPr>
            </a:br>
            <a:r>
              <a:rPr lang="en-IN" sz="1400" dirty="0" smtClean="0">
                <a:solidFill>
                  <a:srgbClr val="262626"/>
                </a:solidFill>
                <a:latin typeface="Tahoma" pitchFamily="34" charset="0"/>
                <a:ea typeface="Tahoma" pitchFamily="34" charset="0"/>
                <a:cs typeface="Tahoma" pitchFamily="34" charset="0"/>
              </a:rPr>
              <a:t/>
            </a:r>
            <a:br>
              <a:rPr lang="en-IN" sz="1400" dirty="0" smtClean="0">
                <a:solidFill>
                  <a:srgbClr val="262626"/>
                </a:solidFill>
                <a:latin typeface="Tahoma" pitchFamily="34" charset="0"/>
                <a:ea typeface="Tahoma" pitchFamily="34" charset="0"/>
                <a:cs typeface="Tahoma" pitchFamily="34" charset="0"/>
              </a:rPr>
            </a:br>
            <a:r>
              <a:rPr lang="en-IN" sz="1400" dirty="0" smtClean="0">
                <a:solidFill>
                  <a:srgbClr val="262626"/>
                </a:solidFill>
                <a:latin typeface="Tahoma" pitchFamily="34" charset="0"/>
                <a:ea typeface="Tahoma" pitchFamily="34" charset="0"/>
                <a:cs typeface="Tahoma" pitchFamily="34" charset="0"/>
              </a:rPr>
              <a:t>Please spare few minutes to take the survey after the webinar. </a:t>
            </a: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1557715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pic>
        <p:nvPicPr>
          <p:cNvPr id="10" name="Picture 9"/>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200900" y="101586"/>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0053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pyrigh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pic>
        <p:nvPicPr>
          <p:cNvPr id="10" name="Picture 2" descr="copyright stamp - stock photo"/>
          <p:cNvPicPr>
            <a:picLocks noChangeAspect="1" noChangeArrowheads="1"/>
          </p:cNvPicPr>
          <p:nvPr userDrawn="1"/>
        </p:nvPicPr>
        <p:blipFill>
          <a:blip r:embed="rId4"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2315076" y="729258"/>
            <a:ext cx="4226401" cy="441424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2" name="Rectangle 11"/>
          <p:cNvSpPr/>
          <p:nvPr userDrawn="1"/>
        </p:nvSpPr>
        <p:spPr>
          <a:xfrm>
            <a:off x="533400" y="819150"/>
            <a:ext cx="8305800" cy="954107"/>
          </a:xfrm>
          <a:prstGeom prst="rect">
            <a:avLst/>
          </a:prstGeom>
        </p:spPr>
        <p:txBody>
          <a:bodyPr wrap="square">
            <a:spAutoFit/>
          </a:bodyPr>
          <a:lstStyle/>
          <a:p>
            <a:pPr defTabSz="685800"/>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rPr>
              <a:t>This courseware is copyright © edureka 2014. Any reproduction without expressed written</a:t>
            </a:r>
          </a:p>
          <a:p>
            <a:pPr defTabSz="685800"/>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rPr>
              <a:t>permission from edureka is strictly forbidden. PMI members, credential holders, and REP’s</a:t>
            </a:r>
          </a:p>
          <a:p>
            <a:pPr defTabSz="685800"/>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rPr>
              <a:t>who Engage in unauthorized duplication of the courseware will be held duly accountable by</a:t>
            </a:r>
          </a:p>
          <a:p>
            <a:pPr defTabSz="685800"/>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rPr>
              <a:t>the PMI Ethics Committee.</a:t>
            </a:r>
            <a:endParaRPr lang="en-IN" sz="14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08914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Referenc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5264035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Formul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34547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hat’s within the LM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798559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1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66"/>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3"/>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1"/>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66">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66">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5181600" y="4767264"/>
            <a:ext cx="4038600"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r>
              <a:rPr lang="en-US" sz="1200" dirty="0" smtClean="0">
                <a:solidFill>
                  <a:srgbClr val="0070C0"/>
                </a:solidFill>
                <a:latin typeface="Tahoma" pitchFamily="34" charset="0"/>
                <a:ea typeface="Tahoma" pitchFamily="34" charset="0"/>
                <a:cs typeface="Tahoma" pitchFamily="34" charset="0"/>
              </a:rPr>
              <a:t>www.edureka.co/pentaho-business-intelligence-training</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9340475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7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66"/>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3"/>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1"/>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66">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66">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8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8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89836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obj" preserve="1">
  <p:cSld name="2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7950" y="142280"/>
            <a:ext cx="8403020" cy="514350"/>
          </a:xfrm>
        </p:spPr>
        <p:txBody>
          <a:bodyPr anchor="ctr" anchorCtr="0">
            <a:normAutofit/>
          </a:bodyPr>
          <a:lstStyle>
            <a:lvl1pPr algn="l">
              <a:defRPr sz="2600" b="0" baseline="0">
                <a:solidFill>
                  <a:schemeClr val="tx1">
                    <a:lumMod val="85000"/>
                    <a:lumOff val="15000"/>
                  </a:schemeClr>
                </a:solidFill>
              </a:defRPr>
            </a:lvl1pPr>
          </a:lstStyle>
          <a:p>
            <a:r>
              <a:rPr lang="en-US" dirty="0" smtClean="0"/>
              <a:t>How it Works?</a:t>
            </a:r>
            <a:endParaRPr lang="en-US" dirty="0"/>
          </a:p>
        </p:txBody>
      </p:sp>
      <p:sp>
        <p:nvSpPr>
          <p:cNvPr id="3" name="Content Placeholder 2"/>
          <p:cNvSpPr>
            <a:spLocks noGrp="1"/>
          </p:cNvSpPr>
          <p:nvPr>
            <p:ph idx="1"/>
          </p:nvPr>
        </p:nvSpPr>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graphicFrame>
        <p:nvGraphicFramePr>
          <p:cNvPr id="22" name="Table 21"/>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23" name="Group 22"/>
          <p:cNvGrpSpPr/>
          <p:nvPr userDrawn="1"/>
        </p:nvGrpSpPr>
        <p:grpSpPr>
          <a:xfrm>
            <a:off x="533400" y="742950"/>
            <a:ext cx="965632" cy="4114800"/>
            <a:chOff x="533400" y="895350"/>
            <a:chExt cx="965632" cy="4114800"/>
          </a:xfrm>
        </p:grpSpPr>
        <p:pic>
          <p:nvPicPr>
            <p:cNvPr id="24" name="Picture 23"/>
            <p:cNvPicPr>
              <a:picLocks noChangeAspect="1"/>
            </p:cNvPicPr>
            <p:nvPr/>
          </p:nvPicPr>
          <p:blipFill>
            <a:blip r:embed="rId3"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25" name="Group 24"/>
            <p:cNvGrpSpPr/>
            <p:nvPr/>
          </p:nvGrpSpPr>
          <p:grpSpPr>
            <a:xfrm>
              <a:off x="762000" y="2296350"/>
              <a:ext cx="720000" cy="504000"/>
              <a:chOff x="5659045" y="1210738"/>
              <a:chExt cx="2153043" cy="1368288"/>
            </a:xfrm>
          </p:grpSpPr>
          <p:pic>
            <p:nvPicPr>
              <p:cNvPr id="30" name="Picture 29"/>
              <p:cNvPicPr>
                <a:picLocks noChangeAspect="1"/>
              </p:cNvPicPr>
              <p:nvPr/>
            </p:nvPicPr>
            <p:blipFill>
              <a:blip r:embed="rId4" cstate="email">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31" name="Picture 30"/>
              <p:cNvPicPr>
                <a:picLocks noChangeAspect="1"/>
              </p:cNvPicPr>
              <p:nvPr/>
            </p:nvPicPr>
            <p:blipFill>
              <a:blip r:embed="rId5"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26" name="Picture 2" descr="http://www.thewellatlentrise.org/img/quiz.png"/>
            <p:cNvPicPr>
              <a:picLocks noChangeAspect="1" noChangeArrowheads="1"/>
            </p:cNvPicPr>
            <p:nvPr/>
          </p:nvPicPr>
          <p:blipFill>
            <a:blip r:embed="rId6" cstate="email">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xmlns="">
                  <a:solidFill>
                    <a:srgbClr val="FFFFFF"/>
                  </a:solidFill>
                </a14:hiddenFill>
              </a:ext>
            </a:extLst>
          </p:spPr>
        </p:pic>
        <p:pic>
          <p:nvPicPr>
            <p:cNvPr id="27" name="Picture 26"/>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28" name="Picture 27"/>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29" name="Picture 28"/>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
        <p:nvSpPr>
          <p:cNvPr id="21"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32" name="TextBox 31"/>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20" name="Picture 7" descr="edureka logol.jpg"/>
          <p:cNvPicPr>
            <a:picLocks noChangeAspect="1"/>
          </p:cNvPicPr>
          <p:nvPr userDrawn="1"/>
        </p:nvPicPr>
        <p:blipFill>
          <a:blip r:embed="rId10"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2187207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600">
                <a:solidFill>
                  <a:srgbClr val="252525"/>
                </a:solidFill>
                <a:latin typeface="Calibri"/>
                <a:cs typeface="Calibri"/>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59"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7223506" y="4840833"/>
            <a:ext cx="1668145" cy="184666"/>
          </a:xfrm>
        </p:spPr>
        <p:txBody>
          <a:bodyPr lIns="0" tIns="0" rIns="0" bIns="0"/>
          <a:lstStyle>
            <a:lvl1pPr>
              <a:defRPr sz="1200">
                <a:solidFill>
                  <a:srgbClr val="006FC0"/>
                </a:solidFill>
                <a:latin typeface="Tahoma"/>
                <a:cs typeface="Tahoma"/>
              </a:defRPr>
            </a:lvl1pPr>
          </a:lstStyle>
          <a:p>
            <a:pPr marL="12700"/>
            <a:r>
              <a:rPr lang="en-IN" spc="-5" dirty="0" smtClean="0"/>
              <a:t>ww</a:t>
            </a:r>
            <a:r>
              <a:rPr lang="en-IN" spc="-40" dirty="0" smtClean="0"/>
              <a:t>w</a:t>
            </a:r>
            <a:r>
              <a:rPr lang="en-IN" spc="-5" dirty="0" smtClean="0"/>
              <a:t>.edureka.</a:t>
            </a:r>
            <a:r>
              <a:rPr lang="en-IN" dirty="0" smtClean="0"/>
              <a:t>in/pyth</a:t>
            </a:r>
            <a:r>
              <a:rPr lang="en-IN" spc="-5" dirty="0" smtClean="0"/>
              <a:t>on</a:t>
            </a:r>
            <a:endParaRPr lang="en-IN"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p>
        </p:txBody>
      </p:sp>
      <p:pic>
        <p:nvPicPr>
          <p:cNvPr id="9" name="Picture 8" descr="edureka logol.jpg"/>
          <p:cNvPicPr>
            <a:picLocks noChangeAspect="1"/>
          </p:cNvPicPr>
          <p:nvPr userDrawn="1"/>
        </p:nvPicPr>
        <p:blipFill rotWithShape="1">
          <a:blip r:embed="rId2" cstate="print"/>
          <a:srcRect b="11556"/>
          <a:stretch/>
        </p:blipFill>
        <p:spPr>
          <a:xfrm>
            <a:off x="7277088" y="209550"/>
            <a:ext cx="1714512" cy="38100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stretch>
            <a:fillRect/>
          </a:stretch>
        </p:blipFill>
        <p:spPr>
          <a:xfrm>
            <a:off x="20551" y="15412"/>
            <a:ext cx="3498527" cy="2119045"/>
          </a:xfrm>
          <a:prstGeom prst="rect">
            <a:avLst/>
          </a:prstGeom>
        </p:spPr>
      </p:pic>
      <p:pic>
        <p:nvPicPr>
          <p:cNvPr id="8" name="Picture 7"/>
          <p:cNvPicPr>
            <a:picLocks noChangeAspect="1"/>
          </p:cNvPicPr>
          <p:nvPr userDrawn="1"/>
        </p:nvPicPr>
        <p:blipFill>
          <a:blip r:embed="rId3" cstate="print"/>
          <a:stretch>
            <a:fillRect/>
          </a:stretch>
        </p:blipFill>
        <p:spPr>
          <a:xfrm>
            <a:off x="3503486" y="15411"/>
            <a:ext cx="5624418" cy="2119122"/>
          </a:xfrm>
          <a:prstGeom prst="rect">
            <a:avLst/>
          </a:prstGeom>
        </p:spPr>
      </p:pic>
      <p:pic>
        <p:nvPicPr>
          <p:cNvPr id="9" name="Picture 8"/>
          <p:cNvPicPr>
            <a:picLocks noChangeAspect="1"/>
          </p:cNvPicPr>
          <p:nvPr userDrawn="1"/>
        </p:nvPicPr>
        <p:blipFill>
          <a:blip r:embed="rId4" cstate="print"/>
          <a:stretch>
            <a:fillRect/>
          </a:stretch>
        </p:blipFill>
        <p:spPr>
          <a:xfrm>
            <a:off x="20923" y="2113876"/>
            <a:ext cx="7668994" cy="1722200"/>
          </a:xfrm>
          <a:prstGeom prst="rect">
            <a:avLst/>
          </a:prstGeom>
        </p:spPr>
      </p:pic>
      <p:pic>
        <p:nvPicPr>
          <p:cNvPr id="10" name="Picture 9"/>
          <p:cNvPicPr>
            <a:picLocks noChangeAspect="1"/>
          </p:cNvPicPr>
          <p:nvPr userDrawn="1"/>
        </p:nvPicPr>
        <p:blipFill>
          <a:blip r:embed="rId5" cstate="print"/>
          <a:stretch>
            <a:fillRect/>
          </a:stretch>
        </p:blipFill>
        <p:spPr>
          <a:xfrm>
            <a:off x="7662122" y="2114550"/>
            <a:ext cx="1461333" cy="1720388"/>
          </a:xfrm>
          <a:prstGeom prst="rect">
            <a:avLst/>
          </a:prstGeom>
        </p:spPr>
      </p:pic>
      <p:pic>
        <p:nvPicPr>
          <p:cNvPr id="11" name="Picture 10"/>
          <p:cNvPicPr>
            <a:picLocks/>
          </p:cNvPicPr>
          <p:nvPr userDrawn="1"/>
        </p:nvPicPr>
        <p:blipFill>
          <a:blip r:embed="rId6" cstate="print"/>
          <a:stretch>
            <a:fillRect/>
          </a:stretch>
        </p:blipFill>
        <p:spPr>
          <a:xfrm>
            <a:off x="20548" y="3817364"/>
            <a:ext cx="9098280" cy="1303020"/>
          </a:xfrm>
          <a:prstGeom prst="rect">
            <a:avLst/>
          </a:prstGeom>
        </p:spPr>
      </p:pic>
      <p:sp>
        <p:nvSpPr>
          <p:cNvPr id="14" name="Rectangle 13"/>
          <p:cNvSpPr/>
          <p:nvPr userDrawn="1"/>
        </p:nvSpPr>
        <p:spPr>
          <a:xfrm>
            <a:off x="8755230" y="1852332"/>
            <a:ext cx="304800" cy="114300"/>
          </a:xfrm>
          <a:prstGeom prst="rect">
            <a:avLst/>
          </a:prstGeom>
          <a:solidFill>
            <a:srgbClr val="F274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47F28"/>
              </a:solidFill>
            </a:endParaRPr>
          </a:p>
        </p:txBody>
      </p:sp>
      <p:sp>
        <p:nvSpPr>
          <p:cNvPr id="4" name="Date Placeholder 3"/>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15" name="Text Placeholder 15"/>
          <p:cNvSpPr>
            <a:spLocks noGrp="1"/>
          </p:cNvSpPr>
          <p:nvPr>
            <p:ph type="body" sz="quarter" idx="14" hasCustomPrompt="1"/>
          </p:nvPr>
        </p:nvSpPr>
        <p:spPr>
          <a:xfrm>
            <a:off x="3581400" y="971550"/>
            <a:ext cx="5105400" cy="1062202"/>
          </a:xfrm>
        </p:spPr>
        <p:txBody>
          <a:bodyPr anchor="b">
            <a:normAutofit/>
          </a:bodyPr>
          <a:lstStyle>
            <a:lvl1pPr algn="r">
              <a:buNone/>
              <a:defRPr lang="en-US" sz="2200" kern="1200" baseline="0" dirty="0" smtClean="0">
                <a:solidFill>
                  <a:schemeClr val="tx1">
                    <a:lumMod val="75000"/>
                    <a:lumOff val="25000"/>
                  </a:schemeClr>
                </a:solidFill>
                <a:latin typeface="Calibri" pitchFamily="34" charset="0"/>
                <a:ea typeface="+mn-ea"/>
                <a:cs typeface="+mn-cs"/>
              </a:defRPr>
            </a:lvl1pPr>
          </a:lstStyle>
          <a:p>
            <a:pPr lvl="0"/>
            <a:r>
              <a:rPr lang="en-US" dirty="0" smtClean="0"/>
              <a:t>  </a:t>
            </a:r>
            <a:endParaRPr lang="en-US" dirty="0"/>
          </a:p>
        </p:txBody>
      </p:sp>
      <p:sp>
        <p:nvSpPr>
          <p:cNvPr id="2" name="Title 1"/>
          <p:cNvSpPr>
            <a:spLocks noGrp="1"/>
          </p:cNvSpPr>
          <p:nvPr>
            <p:ph type="title"/>
          </p:nvPr>
        </p:nvSpPr>
        <p:spPr>
          <a:xfrm>
            <a:off x="106344" y="3086100"/>
            <a:ext cx="7315200" cy="685800"/>
          </a:xfrm>
        </p:spPr>
        <p:txBody>
          <a:bodyPr anchor="b" anchorCtr="0">
            <a:normAutofit/>
          </a:bodyPr>
          <a:lstStyle>
            <a:lvl1pPr marL="0" indent="0">
              <a:defRPr lang="en-US" sz="3600" b="1" kern="1200" baseline="0">
                <a:solidFill>
                  <a:schemeClr val="bg1"/>
                </a:solidFill>
                <a:latin typeface="Arial" pitchFamily="34" charset="0"/>
                <a:ea typeface="+mn-ea"/>
                <a:cs typeface="Arial" pitchFamily="34" charset="0"/>
              </a:defRPr>
            </a:lvl1pPr>
          </a:lstStyle>
          <a:p>
            <a:pPr marL="342900" lvl="0" indent="-342900" algn="l" defTabSz="914400" rtl="0" eaLnBrk="1" latinLnBrk="0" hangingPunct="1">
              <a:spcBef>
                <a:spcPct val="20000"/>
              </a:spcBef>
              <a:buFont typeface="Arial" pitchFamily="34" charset="0"/>
              <a:buNone/>
            </a:pPr>
            <a:r>
              <a:rPr lang="en-US" smtClean="0"/>
              <a:t>Click to edit Master title style</a:t>
            </a:r>
            <a:endParaRPr lang="en-US" dirty="0"/>
          </a:p>
        </p:txBody>
      </p:sp>
      <p:grpSp>
        <p:nvGrpSpPr>
          <p:cNvPr id="17" name="Group 16"/>
          <p:cNvGrpSpPr/>
          <p:nvPr userDrawn="1"/>
        </p:nvGrpSpPr>
        <p:grpSpPr>
          <a:xfrm>
            <a:off x="6477000" y="1123949"/>
            <a:ext cx="2209798" cy="826533"/>
            <a:chOff x="7075714" y="107621"/>
            <a:chExt cx="1763486" cy="547461"/>
          </a:xfrm>
        </p:grpSpPr>
        <p:sp>
          <p:nvSpPr>
            <p:cNvPr id="18" name="TextBox 17"/>
            <p:cNvSpPr txBox="1"/>
            <p:nvPr userDrawn="1"/>
          </p:nvSpPr>
          <p:spPr>
            <a:xfrm>
              <a:off x="7075714" y="410452"/>
              <a:ext cx="1763486" cy="244630"/>
            </a:xfrm>
            <a:prstGeom prst="rect">
              <a:avLst/>
            </a:prstGeom>
            <a:noFill/>
          </p:spPr>
          <p:txBody>
            <a:bodyPr wrap="square" rtlCol="0">
              <a:spAutoFit/>
            </a:bodyPr>
            <a:lstStyle/>
            <a:p>
              <a:r>
                <a:rPr lang="en-US" dirty="0" smtClean="0">
                  <a:solidFill>
                    <a:srgbClr val="262626"/>
                  </a:solidFill>
                </a:rPr>
                <a:t>   www.edureka.in</a:t>
              </a:r>
              <a:endParaRPr lang="en-US" dirty="0">
                <a:solidFill>
                  <a:srgbClr val="262626"/>
                </a:solidFill>
              </a:endParaRPr>
            </a:p>
          </p:txBody>
        </p:sp>
        <p:pic>
          <p:nvPicPr>
            <p:cNvPr id="19" name="Picture 2" descr="C:\Users\Edurekauser5\Desktop\losgo.png"/>
            <p:cNvPicPr>
              <a:picLocks noChangeAspect="1" noChangeArrowheads="1"/>
            </p:cNvPicPr>
            <p:nvPr userDrawn="1"/>
          </p:nvPicPr>
          <p:blipFill>
            <a:blip r:embed="rId7" cstate="print"/>
            <a:srcRect/>
            <a:stretch>
              <a:fillRect/>
            </a:stretch>
          </p:blipFill>
          <p:spPr bwMode="auto">
            <a:xfrm>
              <a:off x="7075714" y="107621"/>
              <a:ext cx="1567543" cy="358296"/>
            </a:xfrm>
            <a:prstGeom prst="rect">
              <a:avLst/>
            </a:prstGeom>
            <a:noFill/>
          </p:spPr>
        </p:pic>
      </p:grpSp>
    </p:spTree>
    <p:extLst>
      <p:ext uri="{BB962C8B-B14F-4D97-AF65-F5344CB8AC3E}">
        <p14:creationId xmlns:p14="http://schemas.microsoft.com/office/powerpoint/2010/main" val="128490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 calcmode="lin" valueType="num">
                                      <p:cBhvr additive="base">
                                        <p:cTn id="15"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5">
                                            <p:txEl>
                                              <p:pRg st="0" end="0"/>
                                            </p:txEl>
                                          </p:spTgt>
                                        </p:tgtEl>
                                        <p:attrNameLst>
                                          <p:attrName>ppt_y</p:attrName>
                                        </p:attrNameLst>
                                      </p:cBhvr>
                                      <p:tavLst>
                                        <p:tav tm="0">
                                          <p:val>
                                            <p:strVal val="#ppt_y"/>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anim calcmode="lin" valueType="num">
                                      <p:cBhvr>
                                        <p:cTn id="20" dur="500" fill="hold"/>
                                        <p:tgtEl>
                                          <p:spTgt spid="11"/>
                                        </p:tgtEl>
                                        <p:attrNameLst>
                                          <p:attrName>ppt_x</p:attrName>
                                        </p:attrNameLst>
                                      </p:cBhvr>
                                      <p:tavLst>
                                        <p:tav tm="0">
                                          <p:val>
                                            <p:strVal val="#ppt_x"/>
                                          </p:val>
                                        </p:tav>
                                        <p:tav tm="100000">
                                          <p:val>
                                            <p:strVal val="#ppt_x"/>
                                          </p:val>
                                        </p:tav>
                                      </p:tavLst>
                                    </p:anim>
                                    <p:anim calcmode="lin" valueType="num">
                                      <p:cBhvr>
                                        <p:cTn id="21" dur="500" fill="hold"/>
                                        <p:tgtEl>
                                          <p:spTgt spid="11"/>
                                        </p:tgtEl>
                                        <p:attrNameLst>
                                          <p:attrName>ppt_y</p:attrName>
                                        </p:attrNameLst>
                                      </p:cBhvr>
                                      <p:tavLst>
                                        <p:tav tm="0">
                                          <p:val>
                                            <p:strVal val="#ppt_y+.1"/>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0-#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1+#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5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971800" y="1494266"/>
            <a:ext cx="5867400" cy="1477535"/>
          </a:xfrm>
        </p:spPr>
        <p:txBody>
          <a:bodyPr anchor="ctr">
            <a:normAutofit/>
          </a:bodyPr>
          <a:lstStyle>
            <a:lvl1pPr algn="l">
              <a:defRPr sz="3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381003" y="3829051"/>
            <a:ext cx="8229601" cy="281840"/>
          </a:xfrm>
        </p:spPr>
        <p:txBody>
          <a:bodyPr anchor="b">
            <a:normAutofit/>
          </a:bodyPr>
          <a:lstStyle>
            <a:lvl1pPr marL="0" indent="0" algn="r">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7" name="Oval 6"/>
          <p:cNvSpPr/>
          <p:nvPr userDrawn="1"/>
        </p:nvSpPr>
        <p:spPr>
          <a:xfrm>
            <a:off x="762000" y="1459657"/>
            <a:ext cx="2057400" cy="1543050"/>
          </a:xfrm>
          <a:prstGeom prst="ellipse">
            <a:avLst/>
          </a:prstGeom>
          <a:gradFill flip="none" rotWithShape="1">
            <a:gsLst>
              <a:gs pos="0">
                <a:srgbClr val="F39C29"/>
              </a:gs>
              <a:gs pos="50000">
                <a:srgbClr val="F7931D"/>
              </a:gs>
              <a:gs pos="100000">
                <a:srgbClr val="FF6600"/>
              </a:gs>
            </a:gsLst>
            <a:path path="circle">
              <a:fillToRect l="50000" t="50000" r="50000" b="50000"/>
            </a:path>
            <a:tileRect/>
          </a:gradFill>
          <a:ln w="82550">
            <a:noFill/>
          </a:ln>
          <a:effectLst>
            <a:outerShdw blurRad="152400" dist="165100" dir="5400000" sx="90000" sy="-19000"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prstClr val="white"/>
                </a:solidFill>
              </a:rPr>
              <a:t>             </a:t>
            </a:r>
            <a:endParaRPr lang="en-US" dirty="0">
              <a:solidFill>
                <a:prstClr val="white"/>
              </a:solidFill>
            </a:endParaRPr>
          </a:p>
        </p:txBody>
      </p:sp>
      <p:sp>
        <p:nvSpPr>
          <p:cNvPr id="8" name="Rectangle 7"/>
          <p:cNvSpPr/>
          <p:nvPr userDrawn="1"/>
        </p:nvSpPr>
        <p:spPr>
          <a:xfrm>
            <a:off x="8686800" y="3949032"/>
            <a:ext cx="457200" cy="72504"/>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6600"/>
                </a:solidFill>
              </a:rPr>
              <a:t>           </a:t>
            </a:r>
            <a:endParaRPr lang="en-US" dirty="0">
              <a:solidFill>
                <a:srgbClr val="FF6600"/>
              </a:solidFill>
            </a:endParaRPr>
          </a:p>
        </p:txBody>
      </p:sp>
      <p:sp>
        <p:nvSpPr>
          <p:cNvPr id="9" name="Oval 8"/>
          <p:cNvSpPr/>
          <p:nvPr userDrawn="1"/>
        </p:nvSpPr>
        <p:spPr>
          <a:xfrm>
            <a:off x="1007328" y="1494266"/>
            <a:ext cx="1583472" cy="971550"/>
          </a:xfrm>
          <a:prstGeom prst="ellipse">
            <a:avLst/>
          </a:prstGeom>
          <a:gradFill flip="none" rotWithShape="1">
            <a:gsLst>
              <a:gs pos="63000">
                <a:schemeClr val="bg1">
                  <a:alpha val="7000"/>
                </a:schemeClr>
              </a:gs>
              <a:gs pos="72000">
                <a:schemeClr val="bg1">
                  <a:alpha val="15000"/>
                </a:schemeClr>
              </a:gs>
              <a:gs pos="91000">
                <a:schemeClr val="bg1">
                  <a:alpha val="28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prstClr val="white"/>
                </a:solidFill>
              </a:rPr>
              <a:t>       </a:t>
            </a:r>
            <a:endParaRPr lang="en-US" dirty="0">
              <a:solidFill>
                <a:prstClr val="white"/>
              </a:solidFill>
            </a:endParaRPr>
          </a:p>
        </p:txBody>
      </p:sp>
      <p:pic>
        <p:nvPicPr>
          <p:cNvPr id="10" name="Picture 2" descr="C:\Users\Edurekauser5\Desktop\losgo.png"/>
          <p:cNvPicPr>
            <a:picLocks noChangeAspect="1" noChangeArrowheads="1"/>
          </p:cNvPicPr>
          <p:nvPr userDrawn="1"/>
        </p:nvPicPr>
        <p:blipFill>
          <a:blip r:embed="rId3" cstate="print"/>
          <a:srcRect/>
          <a:stretch>
            <a:fillRect/>
          </a:stretch>
        </p:blipFill>
        <p:spPr bwMode="auto">
          <a:xfrm>
            <a:off x="7010400" y="133350"/>
            <a:ext cx="2000248" cy="457200"/>
          </a:xfrm>
          <a:prstGeom prst="rect">
            <a:avLst/>
          </a:prstGeom>
          <a:noFill/>
        </p:spPr>
      </p:pic>
    </p:spTree>
    <p:extLst>
      <p:ext uri="{BB962C8B-B14F-4D97-AF65-F5344CB8AC3E}">
        <p14:creationId xmlns:p14="http://schemas.microsoft.com/office/powerpoint/2010/main" val="413820665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94187"/>
            <a:ext cx="8403020" cy="514350"/>
          </a:xfrm>
        </p:spPr>
        <p:txBody>
          <a:bodyPr anchor="ctr" anchorCtr="0">
            <a:normAutofit/>
          </a:bodyPr>
          <a:lstStyle>
            <a:lvl1pPr algn="l">
              <a:defRPr sz="3000" b="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solidFill>
                  <a:schemeClr val="tx1">
                    <a:lumMod val="85000"/>
                    <a:lumOff val="15000"/>
                  </a:schemeClr>
                </a:solidFill>
              </a:defRPr>
            </a:lvl1pPr>
          </a:lstStyle>
          <a:p>
            <a:fld id="{A258050E-B668-4FA7-85AD-C750C80A6E9B}" type="datetimeFigureOut">
              <a:rPr lang="en-US" smtClean="0">
                <a:solidFill>
                  <a:srgbClr val="262626">
                    <a:lumMod val="85000"/>
                    <a:lumOff val="15000"/>
                  </a:srgbClr>
                </a:solidFill>
              </a:rPr>
              <a:pPr/>
              <a:t>11/13/2014</a:t>
            </a:fld>
            <a:endParaRPr lang="en-US" dirty="0">
              <a:solidFill>
                <a:srgbClr val="262626">
                  <a:lumMod val="85000"/>
                  <a:lumOff val="15000"/>
                </a:srgbClr>
              </a:solidFill>
            </a:endParaRPr>
          </a:p>
        </p:txBody>
      </p:sp>
      <p:sp>
        <p:nvSpPr>
          <p:cNvPr id="5" name="Footer Placeholder 4"/>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pic>
        <p:nvPicPr>
          <p:cNvPr id="10"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80013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Emphasi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solidFill>
                  <a:schemeClr val="tx1">
                    <a:lumMod val="85000"/>
                    <a:lumOff val="15000"/>
                  </a:schemeClr>
                </a:solidFill>
              </a:defRPr>
            </a:lvl1pPr>
          </a:lstStyle>
          <a:p>
            <a:fld id="{A258050E-B668-4FA7-85AD-C750C80A6E9B}" type="datetimeFigureOut">
              <a:rPr lang="en-US" smtClean="0">
                <a:solidFill>
                  <a:srgbClr val="262626">
                    <a:lumMod val="85000"/>
                    <a:lumOff val="15000"/>
                  </a:srgbClr>
                </a:solidFill>
              </a:rPr>
              <a:pPr/>
              <a:t>11/13/2014</a:t>
            </a:fld>
            <a:endParaRPr lang="en-US" dirty="0">
              <a:solidFill>
                <a:srgbClr val="262626">
                  <a:lumMod val="85000"/>
                  <a:lumOff val="15000"/>
                </a:srgbClr>
              </a:solidFill>
            </a:endParaRPr>
          </a:p>
        </p:txBody>
      </p:sp>
      <p:sp>
        <p:nvSpPr>
          <p:cNvPr id="4" name="Footer Placeholder 3"/>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5" name="Slide Number Placeholder 4"/>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6" name="Content Placeholder 2"/>
          <p:cNvSpPr>
            <a:spLocks noGrp="1"/>
          </p:cNvSpPr>
          <p:nvPr>
            <p:ph idx="1"/>
          </p:nvPr>
        </p:nvSpPr>
        <p:spPr>
          <a:xfrm>
            <a:off x="457200" y="1200151"/>
            <a:ext cx="8229600" cy="3394472"/>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15581197"/>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woObj" preserve="1">
  <p:cSld name="Two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1002" y="1"/>
            <a:ext cx="7068015" cy="628650"/>
          </a:xfrm>
        </p:spPr>
        <p:txBody>
          <a:bodyPr anchor="b">
            <a:normAutofit/>
          </a:bodyPr>
          <a:lstStyle>
            <a:lvl1pPr algn="l">
              <a:defRPr sz="28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457200" y="1257303"/>
            <a:ext cx="4038600" cy="2978591"/>
          </a:xfrm>
        </p:spPr>
        <p:txBody>
          <a:bodyPr/>
          <a:lstStyle>
            <a:lvl1pPr>
              <a:defRPr sz="2800">
                <a:solidFill>
                  <a:schemeClr val="tx1">
                    <a:lumMod val="85000"/>
                    <a:lumOff val="15000"/>
                  </a:schemeClr>
                </a:solidFill>
              </a:defRPr>
            </a:lvl1pPr>
            <a:lvl2pPr>
              <a:defRPr sz="2400">
                <a:solidFill>
                  <a:schemeClr val="tx1">
                    <a:lumMod val="85000"/>
                    <a:lumOff val="15000"/>
                  </a:schemeClr>
                </a:solidFill>
              </a:defRPr>
            </a:lvl2pPr>
            <a:lvl3pPr>
              <a:defRPr sz="2000">
                <a:solidFill>
                  <a:schemeClr val="tx1">
                    <a:lumMod val="85000"/>
                    <a:lumOff val="15000"/>
                  </a:schemeClr>
                </a:solidFill>
              </a:defRPr>
            </a:lvl3pPr>
            <a:lvl4pPr>
              <a:defRPr sz="1800">
                <a:solidFill>
                  <a:schemeClr val="tx1">
                    <a:lumMod val="85000"/>
                    <a:lumOff val="15000"/>
                  </a:schemeClr>
                </a:solidFill>
              </a:defRPr>
            </a:lvl4pPr>
            <a:lvl5pPr>
              <a:defRPr sz="1800">
                <a:solidFill>
                  <a:schemeClr val="tx1">
                    <a:lumMod val="85000"/>
                    <a:lumOff val="15000"/>
                  </a:schemeClr>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57301"/>
            <a:ext cx="4038600" cy="2978591"/>
          </a:xfrm>
        </p:spPr>
        <p:txBody>
          <a:bodyPr/>
          <a:lstStyle>
            <a:lvl1pPr>
              <a:defRPr sz="2800">
                <a:solidFill>
                  <a:schemeClr val="tx1">
                    <a:lumMod val="85000"/>
                    <a:lumOff val="15000"/>
                  </a:schemeClr>
                </a:solidFill>
              </a:defRPr>
            </a:lvl1pPr>
            <a:lvl2pPr>
              <a:defRPr sz="2400">
                <a:solidFill>
                  <a:schemeClr val="tx1">
                    <a:lumMod val="85000"/>
                    <a:lumOff val="15000"/>
                  </a:schemeClr>
                </a:solidFill>
              </a:defRPr>
            </a:lvl2pPr>
            <a:lvl3pPr>
              <a:defRPr sz="2000">
                <a:solidFill>
                  <a:schemeClr val="tx1">
                    <a:lumMod val="85000"/>
                    <a:lumOff val="15000"/>
                  </a:schemeClr>
                </a:solidFill>
              </a:defRPr>
            </a:lvl3pPr>
            <a:lvl4pPr>
              <a:defRPr sz="1800">
                <a:solidFill>
                  <a:schemeClr val="tx1">
                    <a:lumMod val="85000"/>
                    <a:lumOff val="15000"/>
                  </a:schemeClr>
                </a:solidFill>
              </a:defRPr>
            </a:lvl4pPr>
            <a:lvl5pPr>
              <a:defRPr sz="1800">
                <a:solidFill>
                  <a:schemeClr val="tx1">
                    <a:lumMod val="85000"/>
                    <a:lumOff val="15000"/>
                  </a:schemeClr>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6" name="Footer Placeholder 5"/>
          <p:cNvSpPr>
            <a:spLocks noGrp="1"/>
          </p:cNvSpPr>
          <p:nvPr>
            <p:ph type="ftr" sz="quarter" idx="11"/>
          </p:nvPr>
        </p:nvSpPr>
        <p:spPr/>
        <p:txBody>
          <a:bodyPr/>
          <a:lstStyle/>
          <a:p>
            <a:endParaRPr lang="en-US" dirty="0">
              <a:solidFill>
                <a:srgbClr val="262626">
                  <a:tint val="75000"/>
                </a:srgbClr>
              </a:solidFill>
            </a:endParaRPr>
          </a:p>
        </p:txBody>
      </p:sp>
      <p:sp>
        <p:nvSpPr>
          <p:cNvPr id="7" name="Slide Number Placeholder 6"/>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Tree>
    <p:extLst>
      <p:ext uri="{BB962C8B-B14F-4D97-AF65-F5344CB8AC3E}">
        <p14:creationId xmlns:p14="http://schemas.microsoft.com/office/powerpoint/2010/main" val="4270048675"/>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2" name="Title 1"/>
          <p:cNvSpPr>
            <a:spLocks noGrp="1"/>
          </p:cNvSpPr>
          <p:nvPr>
            <p:ph type="title"/>
          </p:nvPr>
        </p:nvSpPr>
        <p:spPr>
          <a:xfrm>
            <a:off x="1124400" y="-19050"/>
            <a:ext cx="7010400" cy="857250"/>
          </a:xfrm>
        </p:spPr>
        <p:txBody>
          <a:bodyPr/>
          <a:lstStyle>
            <a:lvl1pPr algn="l">
              <a:defRPr/>
            </a:lvl1pPr>
          </a:lstStyle>
          <a:p>
            <a:r>
              <a:rPr lang="en-US" smtClean="0"/>
              <a:t>Click to edit Master title style</a:t>
            </a:r>
            <a:endParaRPr lang="en-US" dirty="0"/>
          </a:p>
        </p:txBody>
      </p:sp>
      <p:sp>
        <p:nvSpPr>
          <p:cNvPr id="8" name="Content Placeholder 7"/>
          <p:cNvSpPr>
            <a:spLocks noGrp="1"/>
          </p:cNvSpPr>
          <p:nvPr>
            <p:ph sz="quarter" idx="13"/>
          </p:nvPr>
        </p:nvSpPr>
        <p:spPr>
          <a:xfrm>
            <a:off x="2057400" y="971550"/>
            <a:ext cx="7010400" cy="3124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Picture Placeholder 9"/>
          <p:cNvSpPr>
            <a:spLocks noGrp="1"/>
          </p:cNvSpPr>
          <p:nvPr>
            <p:ph type="pic" sz="quarter" idx="14"/>
          </p:nvPr>
        </p:nvSpPr>
        <p:spPr>
          <a:xfrm>
            <a:off x="457200" y="1428750"/>
            <a:ext cx="914400" cy="914400"/>
          </a:xfrm>
        </p:spPr>
        <p:txBody>
          <a:bodyPr/>
          <a:lstStyle/>
          <a:p>
            <a:endParaRPr lang="en-US" dirty="0"/>
          </a:p>
        </p:txBody>
      </p:sp>
    </p:spTree>
    <p:extLst>
      <p:ext uri="{BB962C8B-B14F-4D97-AF65-F5344CB8AC3E}">
        <p14:creationId xmlns:p14="http://schemas.microsoft.com/office/powerpoint/2010/main" val="2345211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Only: Emphasi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3" name="Footer Placeholder 2"/>
          <p:cNvSpPr>
            <a:spLocks noGrp="1"/>
          </p:cNvSpPr>
          <p:nvPr>
            <p:ph type="ftr" sz="quarter" idx="11"/>
          </p:nvPr>
        </p:nvSpPr>
        <p:spPr/>
        <p:txBody>
          <a:bodyPr/>
          <a:lstStyle/>
          <a:p>
            <a:endParaRPr lang="en-US" dirty="0">
              <a:solidFill>
                <a:srgbClr val="262626">
                  <a:tint val="75000"/>
                </a:srgbClr>
              </a:solidFill>
            </a:endParaRPr>
          </a:p>
        </p:txBody>
      </p:sp>
      <p:sp>
        <p:nvSpPr>
          <p:cNvPr id="4" name="Slide Number Placeholder 3"/>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6" name="Title 1"/>
          <p:cNvSpPr>
            <a:spLocks noGrp="1"/>
          </p:cNvSpPr>
          <p:nvPr>
            <p:ph type="title" hasCustomPrompt="1"/>
          </p:nvPr>
        </p:nvSpPr>
        <p:spPr>
          <a:xfrm>
            <a:off x="290400" y="2310750"/>
            <a:ext cx="8686800" cy="821700"/>
          </a:xfrm>
        </p:spPr>
        <p:txBody>
          <a:bodyPr>
            <a:normAutofit/>
          </a:bodyPr>
          <a:lstStyle>
            <a:lvl1pPr algn="ctr">
              <a:defRPr lang="en-US" sz="4600" b="1" kern="1200" spc="-150" baseline="0" dirty="0" smtClean="0">
                <a:ln>
                  <a:gradFill>
                    <a:gsLst>
                      <a:gs pos="0">
                        <a:schemeClr val="bg1"/>
                      </a:gs>
                      <a:gs pos="50000">
                        <a:schemeClr val="bg1">
                          <a:lumMod val="75000"/>
                        </a:schemeClr>
                      </a:gs>
                    </a:gsLst>
                    <a:lin ang="5400000" scaled="0"/>
                  </a:gradFill>
                </a:ln>
                <a:gradFill>
                  <a:gsLst>
                    <a:gs pos="11000">
                      <a:schemeClr val="bg1">
                        <a:lumMod val="75000"/>
                      </a:schemeClr>
                    </a:gs>
                    <a:gs pos="91000">
                      <a:schemeClr val="bg1"/>
                    </a:gs>
                  </a:gsLst>
                  <a:lin ang="16200000" scaled="1"/>
                </a:gradFill>
                <a:effectLst>
                  <a:outerShdw blurRad="38100" algn="ctr" rotWithShape="0">
                    <a:prstClr val="black">
                      <a:alpha val="25000"/>
                    </a:prstClr>
                  </a:outerShdw>
                  <a:reflection blurRad="6350" stA="60000" endA="900" endPos="58000" dir="5400000" sy="-100000" algn="bl" rotWithShape="0"/>
                </a:effectLst>
                <a:latin typeface="+mn-lt"/>
                <a:ea typeface="+mn-ea"/>
                <a:cs typeface="+mn-cs"/>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283952" y="1818565"/>
            <a:ext cx="8694000" cy="479822"/>
          </a:xfrm>
        </p:spPr>
        <p:txBody>
          <a:bodyPr anchor="b">
            <a:normAutofit/>
          </a:bodyPr>
          <a:lstStyle>
            <a:lvl1pPr marL="0" indent="0" algn="ctr">
              <a:buNone/>
              <a:defRPr lang="en-US" sz="2800" kern="1200" dirty="0" smtClean="0">
                <a:solidFill>
                  <a:srgbClr val="2E507A">
                    <a:alpha val="81000"/>
                  </a:srgb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extLst>
      <p:ext uri="{BB962C8B-B14F-4D97-AF65-F5344CB8AC3E}">
        <p14:creationId xmlns:p14="http://schemas.microsoft.com/office/powerpoint/2010/main" val="703950127"/>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with Tex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7" name="Rectangle 6"/>
          <p:cNvSpPr/>
          <p:nvPr userDrawn="1"/>
        </p:nvSpPr>
        <p:spPr>
          <a:xfrm>
            <a:off x="0" y="2171700"/>
            <a:ext cx="7543800" cy="1600200"/>
          </a:xfrm>
          <a:prstGeom prst="rect">
            <a:avLst/>
          </a:prstGeom>
          <a:gradFill flip="none" rotWithShape="1">
            <a:gsLst>
              <a:gs pos="63000">
                <a:schemeClr val="tx1">
                  <a:lumMod val="85000"/>
                  <a:lumOff val="15000"/>
                  <a:alpha val="49000"/>
                </a:schemeClr>
              </a:gs>
              <a:gs pos="100000">
                <a:schemeClr val="tx1">
                  <a:lumMod val="95000"/>
                  <a:lumOff val="5000"/>
                  <a:alpha val="56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9" name="Title 1"/>
          <p:cNvSpPr>
            <a:spLocks noGrp="1"/>
          </p:cNvSpPr>
          <p:nvPr>
            <p:ph type="title"/>
          </p:nvPr>
        </p:nvSpPr>
        <p:spPr>
          <a:xfrm>
            <a:off x="414867" y="2400300"/>
            <a:ext cx="7010400" cy="1257300"/>
          </a:xfrm>
        </p:spPr>
        <p:txBody>
          <a:bodyPr>
            <a:normAutofit/>
          </a:bodyPr>
          <a:lstStyle>
            <a:lvl1pPr marL="0" algn="l" defTabSz="914400" rtl="0" eaLnBrk="1" latinLnBrk="0" hangingPunct="1">
              <a:defRPr lang="en-US" sz="4000" kern="1200" dirty="0">
                <a:solidFill>
                  <a:schemeClr val="bg1"/>
                </a:solidFill>
                <a:latin typeface="+mn-lt"/>
                <a:ea typeface="+mn-ea"/>
                <a:cs typeface="+mn-cs"/>
              </a:defRPr>
            </a:lvl1pPr>
          </a:lstStyle>
          <a:p>
            <a:r>
              <a:rPr lang="en-US" smtClean="0"/>
              <a:t>Click to edit Master title style</a:t>
            </a:r>
            <a:endParaRPr lang="en-US" dirty="0"/>
          </a:p>
        </p:txBody>
      </p:sp>
      <p:sp>
        <p:nvSpPr>
          <p:cNvPr id="10" name="Text Placeholder 15"/>
          <p:cNvSpPr>
            <a:spLocks noGrp="1"/>
          </p:cNvSpPr>
          <p:nvPr>
            <p:ph type="body" sz="quarter" idx="14" hasCustomPrompt="1"/>
          </p:nvPr>
        </p:nvSpPr>
        <p:spPr>
          <a:xfrm>
            <a:off x="4648200" y="498585"/>
            <a:ext cx="4191000" cy="285750"/>
          </a:xfrm>
        </p:spPr>
        <p:txBody>
          <a:bodyPr>
            <a:normAutofit/>
          </a:bodyPr>
          <a:lstStyle>
            <a:lvl1pPr algn="r">
              <a:buNone/>
              <a:defRPr lang="en-US" sz="1800" b="1" kern="1200" dirty="0" smtClean="0">
                <a:solidFill>
                  <a:schemeClr val="bg1">
                    <a:lumMod val="65000"/>
                  </a:schemeClr>
                </a:solidFill>
                <a:latin typeface="Calibri" pitchFamily="34" charset="0"/>
                <a:ea typeface="+mn-ea"/>
                <a:cs typeface="+mn-cs"/>
              </a:defRPr>
            </a:lvl1pPr>
          </a:lstStyle>
          <a:p>
            <a:pPr lvl="0"/>
            <a:r>
              <a:rPr lang="en-US" dirty="0" smtClean="0"/>
              <a:t>Click to edit Master subtitle style</a:t>
            </a:r>
            <a:endParaRPr lang="en-US" dirty="0"/>
          </a:p>
        </p:txBody>
      </p:sp>
    </p:spTree>
    <p:extLst>
      <p:ext uri="{BB962C8B-B14F-4D97-AF65-F5344CB8AC3E}">
        <p14:creationId xmlns:p14="http://schemas.microsoft.com/office/powerpoint/2010/main" val="173430538"/>
      </p:ext>
    </p:extLst>
  </p:cSld>
  <p:clrMapOvr>
    <a:masterClrMapping/>
  </p:clrMapOvr>
  <mc:AlternateContent xmlns:mc="http://schemas.openxmlformats.org/markup-compatibility/2006" xmlns:p14="http://schemas.microsoft.com/office/powerpoint/2010/main">
    <mc:Choice Requires="p14">
      <p:transition spd="slow" p14:dur="2000">
        <p14:vortex/>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utoUpdateAnimBg="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457201"/>
            <a:ext cx="3008313" cy="619125"/>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803650" y="457200"/>
            <a:ext cx="5111750" cy="4000500"/>
          </a:xfrm>
        </p:spPr>
        <p:txBody>
          <a:bodyPr/>
          <a:lstStyle>
            <a:lvl1pPr>
              <a:defRPr sz="28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8600" y="1076326"/>
            <a:ext cx="3008313" cy="2867024"/>
          </a:xfrm>
        </p:spPr>
        <p:txBody>
          <a:bodyPr/>
          <a:lstStyle>
            <a:lvl1pPr marL="0" indent="0">
              <a:buNone/>
              <a:defRPr sz="1400">
                <a:solidFill>
                  <a:schemeClr val="tx1">
                    <a:lumMod val="75000"/>
                    <a:lumOff val="2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6" name="Footer Placeholder 5"/>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72572800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Media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6" name="Rectangle 5"/>
          <p:cNvSpPr/>
          <p:nvPr userDrawn="1"/>
        </p:nvSpPr>
        <p:spPr>
          <a:xfrm>
            <a:off x="595263" y="3600450"/>
            <a:ext cx="4873752" cy="514350"/>
          </a:xfrm>
          <a:prstGeom prst="rect">
            <a:avLst/>
          </a:prstGeom>
          <a:solidFill>
            <a:schemeClr val="tx1">
              <a:lumMod val="95000"/>
              <a:lumOff val="5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Georgia" pitchFamily="18" charset="0"/>
            </a:endParaRPr>
          </a:p>
        </p:txBody>
      </p:sp>
      <p:sp>
        <p:nvSpPr>
          <p:cNvPr id="7" name="Title 1"/>
          <p:cNvSpPr>
            <a:spLocks noGrp="1"/>
          </p:cNvSpPr>
          <p:nvPr>
            <p:ph type="title"/>
          </p:nvPr>
        </p:nvSpPr>
        <p:spPr>
          <a:xfrm>
            <a:off x="606552" y="3600451"/>
            <a:ext cx="4809244" cy="425054"/>
          </a:xfrm>
        </p:spPr>
        <p:txBody>
          <a:bodyPr anchor="b">
            <a:normAutofit/>
          </a:bodyPr>
          <a:lstStyle>
            <a:lvl1pPr algn="ctr">
              <a:defRPr sz="1800" b="0" i="1">
                <a:solidFill>
                  <a:schemeClr val="bg1">
                    <a:lumMod val="85000"/>
                  </a:schemeClr>
                </a:solidFill>
                <a:latin typeface="Georgia" pitchFamily="18" charset="0"/>
              </a:defRPr>
            </a:lvl1pPr>
          </a:lstStyle>
          <a:p>
            <a:r>
              <a:rPr lang="en-US" smtClean="0"/>
              <a:t>Click to edit Master title style</a:t>
            </a:r>
            <a:endParaRPr lang="en-US" dirty="0"/>
          </a:p>
        </p:txBody>
      </p:sp>
      <p:sp>
        <p:nvSpPr>
          <p:cNvPr id="9" name="Media Placeholder 8"/>
          <p:cNvSpPr>
            <a:spLocks noGrp="1"/>
          </p:cNvSpPr>
          <p:nvPr>
            <p:ph type="media" sz="quarter" idx="13"/>
          </p:nvPr>
        </p:nvSpPr>
        <p:spPr>
          <a:xfrm>
            <a:off x="587022" y="628651"/>
            <a:ext cx="4873752" cy="2859617"/>
          </a:xfrm>
        </p:spPr>
        <p:txBody>
          <a:bodyPr/>
          <a:lstStyle>
            <a:lvl1pPr>
              <a:buNone/>
              <a:defRPr/>
            </a:lvl1pPr>
          </a:lstStyle>
          <a:p>
            <a:r>
              <a:rPr lang="en-US" dirty="0" smtClean="0"/>
              <a:t>Click icon to add media</a:t>
            </a:r>
            <a:endParaRPr lang="en-US" dirty="0"/>
          </a:p>
        </p:txBody>
      </p:sp>
      <p:sp>
        <p:nvSpPr>
          <p:cNvPr id="11" name="Text Placeholder 10"/>
          <p:cNvSpPr>
            <a:spLocks noGrp="1"/>
          </p:cNvSpPr>
          <p:nvPr>
            <p:ph type="body" sz="quarter" idx="14"/>
          </p:nvPr>
        </p:nvSpPr>
        <p:spPr>
          <a:xfrm>
            <a:off x="5776863" y="628652"/>
            <a:ext cx="2819400" cy="3477683"/>
          </a:xfrm>
        </p:spPr>
        <p:txBody>
          <a:bodyPr>
            <a:normAutofit/>
          </a:bodyPr>
          <a:lstStyle>
            <a:lvl1pPr marL="0" indent="0" algn="l">
              <a:buNone/>
              <a:defRPr sz="2400">
                <a:solidFill>
                  <a:schemeClr val="bg1"/>
                </a:solidFill>
              </a:defRPr>
            </a:lvl1pPr>
          </a:lstStyle>
          <a:p>
            <a:pPr lvl="0"/>
            <a:r>
              <a:rPr lang="en-US" smtClean="0"/>
              <a:t>Click to edit Master text styles</a:t>
            </a:r>
          </a:p>
        </p:txBody>
      </p:sp>
    </p:spTree>
    <p:extLst>
      <p:ext uri="{BB962C8B-B14F-4D97-AF65-F5344CB8AC3E}">
        <p14:creationId xmlns:p14="http://schemas.microsoft.com/office/powerpoint/2010/main" val="3800582"/>
      </p:ext>
    </p:extLst>
  </p:cSld>
  <p:clrMapOvr>
    <a:masterClrMapping/>
  </p:clrMapOvr>
  <mc:AlternateContent xmlns:mc="http://schemas.openxmlformats.org/markup-compatibility/2006" xmlns:p14="http://schemas.microsoft.com/office/powerpoint/2010/main">
    <mc:Choice Requires="p14">
      <p:transition spd="slow" p14:dur="2000">
        <p:wipe/>
      </p:transition>
    </mc:Choice>
    <mc:Fallback xmlns="">
      <p:transition spd="slow">
        <p:wip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p>
        </p:txBody>
      </p:sp>
      <p:sp>
        <p:nvSpPr>
          <p:cNvPr id="17" name="bk object 17"/>
          <p:cNvSpPr/>
          <p:nvPr/>
        </p:nvSpPr>
        <p:spPr>
          <a:xfrm>
            <a:off x="0" y="598551"/>
            <a:ext cx="466725" cy="82550"/>
          </a:xfrm>
          <a:custGeom>
            <a:avLst/>
            <a:gdLst/>
            <a:ahLst/>
            <a:cxnLst/>
            <a:rect l="l" t="t" r="r" b="b"/>
            <a:pathLst>
              <a:path w="466725" h="82550">
                <a:moveTo>
                  <a:pt x="0" y="82296"/>
                </a:moveTo>
                <a:lnTo>
                  <a:pt x="466344" y="82296"/>
                </a:lnTo>
                <a:lnTo>
                  <a:pt x="466344" y="0"/>
                </a:lnTo>
                <a:lnTo>
                  <a:pt x="0" y="0"/>
                </a:lnTo>
                <a:lnTo>
                  <a:pt x="0" y="82296"/>
                </a:lnTo>
                <a:close/>
              </a:path>
            </a:pathLst>
          </a:custGeom>
          <a:solidFill>
            <a:srgbClr val="5C9B1D"/>
          </a:solidFill>
        </p:spPr>
        <p:txBody>
          <a:bodyPr wrap="square" lIns="0" tIns="0" rIns="0" bIns="0" rtlCol="0">
            <a:spAutoFit/>
          </a:bodyPr>
          <a:lstStyle/>
          <a:p>
            <a:endParaRPr dirty="0"/>
          </a:p>
        </p:txBody>
      </p:sp>
      <p:sp>
        <p:nvSpPr>
          <p:cNvPr id="2" name="Holder 2"/>
          <p:cNvSpPr>
            <a:spLocks noGrp="1"/>
          </p:cNvSpPr>
          <p:nvPr>
            <p:ph type="title"/>
          </p:nvPr>
        </p:nvSpPr>
        <p:spPr/>
        <p:txBody>
          <a:bodyPr lIns="0" tIns="0" rIns="0" bIns="0"/>
          <a:lstStyle>
            <a:lvl1pPr>
              <a:defRPr sz="2600">
                <a:solidFill>
                  <a:srgbClr val="252525"/>
                </a:solidFill>
                <a:latin typeface="Calibri"/>
                <a:cs typeface="Calibri"/>
              </a:defRPr>
            </a:lvl1pPr>
          </a:lstStyle>
          <a:p>
            <a:endParaRPr/>
          </a:p>
        </p:txBody>
      </p:sp>
      <p:sp>
        <p:nvSpPr>
          <p:cNvPr id="3" name="Holder 3"/>
          <p:cNvSpPr>
            <a:spLocks noGrp="1"/>
          </p:cNvSpPr>
          <p:nvPr>
            <p:ph type="ftr" sz="quarter" idx="5"/>
          </p:nvPr>
        </p:nvSpPr>
        <p:spPr>
          <a:xfrm>
            <a:off x="7223506" y="4840833"/>
            <a:ext cx="1668145" cy="184666"/>
          </a:xfrm>
        </p:spPr>
        <p:txBody>
          <a:bodyPr lIns="0" tIns="0" rIns="0" bIns="0"/>
          <a:lstStyle>
            <a:lvl1pPr>
              <a:defRPr sz="1200">
                <a:solidFill>
                  <a:srgbClr val="006FC0"/>
                </a:solidFill>
                <a:latin typeface="Tahoma"/>
                <a:cs typeface="Tahoma"/>
              </a:defRPr>
            </a:lvl1pPr>
          </a:lstStyle>
          <a:p>
            <a:pPr marL="12700"/>
            <a:r>
              <a:rPr lang="en-IN" spc="-5" dirty="0" smtClean="0"/>
              <a:t>ww</a:t>
            </a:r>
            <a:r>
              <a:rPr lang="en-IN" spc="-40" dirty="0" smtClean="0"/>
              <a:t>w</a:t>
            </a:r>
            <a:r>
              <a:rPr lang="en-IN" spc="-5" dirty="0" smtClean="0"/>
              <a:t>.edureka.</a:t>
            </a:r>
            <a:r>
              <a:rPr lang="en-IN" dirty="0" smtClean="0"/>
              <a:t>in/pyth</a:t>
            </a:r>
            <a:r>
              <a:rPr lang="en-IN" spc="-5" dirty="0" smtClean="0"/>
              <a:t>on</a:t>
            </a:r>
            <a:endParaRPr lang="en-IN"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p>
        </p:txBody>
      </p:sp>
      <p:pic>
        <p:nvPicPr>
          <p:cNvPr id="9" name="Picture 8" descr="edureka logol.jpg"/>
          <p:cNvPicPr>
            <a:picLocks noChangeAspect="1"/>
          </p:cNvPicPr>
          <p:nvPr userDrawn="1"/>
        </p:nvPicPr>
        <p:blipFill rotWithShape="1">
          <a:blip r:embed="rId3" cstate="print"/>
          <a:srcRect b="11556"/>
          <a:stretch/>
        </p:blipFill>
        <p:spPr>
          <a:xfrm>
            <a:off x="7277088" y="209550"/>
            <a:ext cx="1714512" cy="381000"/>
          </a:xfrm>
          <a:prstGeom prst="rect">
            <a:avLst/>
          </a:prstGeom>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1792800" y="3600450"/>
            <a:ext cx="5500800" cy="514350"/>
          </a:xfrm>
          <a:prstGeom prst="rect">
            <a:avLst/>
          </a:prstGeom>
          <a:solidFill>
            <a:schemeClr val="tx1">
              <a:lumMod val="95000"/>
              <a:lumOff val="5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Georgia" pitchFamily="18" charset="0"/>
            </a:endParaRPr>
          </a:p>
        </p:txBody>
      </p:sp>
      <p:sp>
        <p:nvSpPr>
          <p:cNvPr id="2" name="Title 1"/>
          <p:cNvSpPr>
            <a:spLocks noGrp="1"/>
          </p:cNvSpPr>
          <p:nvPr>
            <p:ph type="title"/>
          </p:nvPr>
        </p:nvSpPr>
        <p:spPr>
          <a:xfrm>
            <a:off x="1792288" y="3600451"/>
            <a:ext cx="5486400" cy="425054"/>
          </a:xfrm>
        </p:spPr>
        <p:txBody>
          <a:bodyPr anchor="b">
            <a:normAutofit/>
          </a:bodyPr>
          <a:lstStyle>
            <a:lvl1pPr algn="ctr">
              <a:defRPr sz="1800" b="0" i="1">
                <a:solidFill>
                  <a:schemeClr val="bg1">
                    <a:lumMod val="85000"/>
                  </a:schemeClr>
                </a:solidFill>
                <a:latin typeface="Georgia" pitchFamily="18"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1792288" y="4171950"/>
            <a:ext cx="5486400" cy="457200"/>
          </a:xfrm>
        </p:spPr>
        <p:txBody>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6" name="Footer Placeholder 5"/>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649418449"/>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le and Vertical Tex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5" name="Footer Placeholder 4"/>
          <p:cNvSpPr>
            <a:spLocks noGrp="1"/>
          </p:cNvSpPr>
          <p:nvPr>
            <p:ph type="ftr" sz="quarter" idx="11"/>
          </p:nvPr>
        </p:nvSpPr>
        <p:spPr/>
        <p:txBody>
          <a:bodyPr/>
          <a:lstStyle/>
          <a:p>
            <a:endParaRPr lang="en-US" dirty="0">
              <a:solidFill>
                <a:srgbClr val="262626">
                  <a:tint val="75000"/>
                </a:srgbClr>
              </a:solidFill>
            </a:endParaRPr>
          </a:p>
        </p:txBody>
      </p:sp>
      <p:sp>
        <p:nvSpPr>
          <p:cNvPr id="6" name="Slide Number Placeholder 5"/>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14" name="Title 1"/>
          <p:cNvSpPr>
            <a:spLocks noGrp="1"/>
          </p:cNvSpPr>
          <p:nvPr>
            <p:ph type="title" hasCustomPrompt="1"/>
          </p:nvPr>
        </p:nvSpPr>
        <p:spPr>
          <a:xfrm>
            <a:off x="0" y="311150"/>
            <a:ext cx="5029200" cy="342900"/>
          </a:xfrm>
          <a:solidFill>
            <a:schemeClr val="tx1">
              <a:lumMod val="50000"/>
              <a:lumOff val="50000"/>
            </a:schemeClr>
          </a:solidFill>
        </p:spPr>
        <p:txBody>
          <a:bodyPr>
            <a:normAutofit/>
          </a:bodyPr>
          <a:lstStyle>
            <a:lvl1pPr algn="l">
              <a:defRPr lang="en-US" sz="2800" b="1" kern="1200" baseline="0" dirty="0">
                <a:solidFill>
                  <a:schemeClr val="bg1"/>
                </a:solidFill>
                <a:latin typeface="+mn-lt"/>
                <a:ea typeface="+mn-ea"/>
                <a:cs typeface="+mn-cs"/>
              </a:defRPr>
            </a:lvl1pPr>
          </a:lstStyle>
          <a:p>
            <a:r>
              <a:rPr lang="en-US" dirty="0" smtClean="0"/>
              <a:t>    Click to edit Master title style</a:t>
            </a:r>
            <a:endParaRPr lang="en-US" dirty="0"/>
          </a:p>
        </p:txBody>
      </p:sp>
    </p:spTree>
    <p:extLst>
      <p:ext uri="{BB962C8B-B14F-4D97-AF65-F5344CB8AC3E}">
        <p14:creationId xmlns:p14="http://schemas.microsoft.com/office/powerpoint/2010/main" val="52216628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obj">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solidFill>
                <a:srgbClr val="262626"/>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p:cNvPicPr>
            <a:picLocks noChangeAspect="1"/>
          </p:cNvPicPr>
          <p:nvPr userDrawn="1"/>
        </p:nvPicPr>
        <p:blipFill>
          <a:blip r:embed="rId4"/>
          <a:stretch>
            <a:fillRect/>
          </a:stretch>
        </p:blipFill>
        <p:spPr>
          <a:xfrm>
            <a:off x="3848100" y="438150"/>
            <a:ext cx="1562100" cy="1780271"/>
          </a:xfrm>
          <a:prstGeom prst="rect">
            <a:avLst/>
          </a:prstGeom>
        </p:spPr>
      </p:pic>
    </p:spTree>
    <p:extLst>
      <p:ext uri="{BB962C8B-B14F-4D97-AF65-F5344CB8AC3E}">
        <p14:creationId xmlns:p14="http://schemas.microsoft.com/office/powerpoint/2010/main" val="6370777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8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sp>
        <p:nvSpPr>
          <p:cNvPr id="10" name="Rectangle 9"/>
          <p:cNvSpPr/>
          <p:nvPr userDrawn="1"/>
        </p:nvSpPr>
        <p:spPr>
          <a:xfrm>
            <a:off x="3282612" y="761226"/>
            <a:ext cx="2165978" cy="477054"/>
          </a:xfrm>
          <a:prstGeom prst="rect">
            <a:avLst/>
          </a:prstGeom>
        </p:spPr>
        <p:txBody>
          <a:bodyPr wrap="none">
            <a:spAutoFit/>
          </a:bodyPr>
          <a:lstStyle/>
          <a:p>
            <a:r>
              <a:rPr lang="en-IN" sz="2500" b="1" dirty="0">
                <a:solidFill>
                  <a:srgbClr val="002060"/>
                </a:solidFill>
                <a:latin typeface="Castellar" pitchFamily="18" charset="0"/>
              </a:rPr>
              <a:t>Questions</a:t>
            </a:r>
          </a:p>
        </p:txBody>
      </p:sp>
      <p:sp>
        <p:nvSpPr>
          <p:cNvPr id="17"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9"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p:cNvPicPr>
            <a:picLocks noChangeAspect="1"/>
          </p:cNvPicPr>
          <p:nvPr userDrawn="1"/>
        </p:nvPicPr>
        <p:blipFill rotWithShape="1">
          <a:blip r:embed="rId4" cstate="print">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
        <p:nvSpPr>
          <p:cNvPr id="13" name="TextBox 12"/>
          <p:cNvSpPr txBox="1"/>
          <p:nvPr userDrawn="1"/>
        </p:nvSpPr>
        <p:spPr>
          <a:xfrm>
            <a:off x="6896100" y="4803978"/>
            <a:ext cx="2819400" cy="276999"/>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www.edureka.co/python</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p:cNvSpPr txBox="1"/>
          <p:nvPr userDrawn="1"/>
        </p:nvSpPr>
        <p:spPr>
          <a:xfrm>
            <a:off x="866275" y="4786214"/>
            <a:ext cx="6400800" cy="492443"/>
          </a:xfrm>
          <a:prstGeom prst="rect">
            <a:avLst/>
          </a:prstGeom>
          <a:noFill/>
        </p:spPr>
        <p:txBody>
          <a:bodyPr wrap="square" rtlCol="0">
            <a:spAutoFit/>
          </a:bodyPr>
          <a:lstStyle/>
          <a:p>
            <a:pPr lvl="1"/>
            <a:r>
              <a:rPr lang="en-US" sz="1400" dirty="0" smtClean="0"/>
              <a:t> </a:t>
            </a:r>
            <a:r>
              <a:rPr lang="en-US" sz="1200" dirty="0" smtClean="0"/>
              <a:t>Twitter </a:t>
            </a:r>
            <a:r>
              <a:rPr lang="en-US" sz="1200" dirty="0">
                <a:solidFill>
                  <a:srgbClr val="00B0F0"/>
                </a:solidFill>
              </a:rPr>
              <a:t>@</a:t>
            </a:r>
            <a:r>
              <a:rPr lang="en-US" sz="1200" dirty="0" smtClean="0">
                <a:solidFill>
                  <a:srgbClr val="00B0F0"/>
                </a:solidFill>
              </a:rPr>
              <a:t>edurekaIN</a:t>
            </a:r>
            <a:r>
              <a:rPr lang="en-US" sz="1200" dirty="0" smtClean="0"/>
              <a:t>, Facebook </a:t>
            </a:r>
            <a:r>
              <a:rPr lang="en-US" sz="1200" dirty="0">
                <a:solidFill>
                  <a:srgbClr val="00B0F0"/>
                </a:solidFill>
              </a:rPr>
              <a:t>/</a:t>
            </a:r>
            <a:r>
              <a:rPr lang="en-US" sz="1200" dirty="0" smtClean="0">
                <a:solidFill>
                  <a:srgbClr val="00B0F0"/>
                </a:solidFill>
              </a:rPr>
              <a:t>edurekaIN</a:t>
            </a:r>
            <a:r>
              <a:rPr lang="en-US" sz="1200" dirty="0" smtClean="0"/>
              <a:t>, use </a:t>
            </a:r>
            <a:r>
              <a:rPr lang="en-US" sz="1200" dirty="0" smtClean="0">
                <a:solidFill>
                  <a:srgbClr val="00B0F0"/>
                </a:solidFill>
              </a:rPr>
              <a:t>#askEdureka </a:t>
            </a:r>
            <a:r>
              <a:rPr lang="en-US" sz="1200" dirty="0" smtClean="0"/>
              <a:t>for Questions</a:t>
            </a:r>
          </a:p>
          <a:p>
            <a:pPr lvl="1"/>
            <a:endParaRPr lang="en-US" sz="1200" dirty="0">
              <a:solidFill>
                <a:schemeClr val="tx2">
                  <a:lumMod val="60000"/>
                  <a:lumOff val="40000"/>
                </a:schemeClr>
              </a:solidFill>
            </a:endParaRPr>
          </a:p>
        </p:txBody>
      </p:sp>
    </p:spTree>
    <p:extLst>
      <p:ext uri="{BB962C8B-B14F-4D97-AF65-F5344CB8AC3E}">
        <p14:creationId xmlns:p14="http://schemas.microsoft.com/office/powerpoint/2010/main" val="2910284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userDrawn="1">
  <p:cSld name="1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sp>
        <p:nvSpPr>
          <p:cNvPr id="10"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1" name="TextBox 10"/>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23212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userDrawn="1">
  <p:cSld name="1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pic>
        <p:nvPicPr>
          <p:cNvPr id="10" name="Picture 9"/>
          <p:cNvPicPr>
            <a:picLocks noChangeAspect="1"/>
          </p:cNvPicPr>
          <p:nvPr userDrawn="1"/>
        </p:nvPicPr>
        <p:blipFill>
          <a:blip r:embed="rId5" cstate="email">
            <a:extLst>
              <a:ext uri="{28A0092B-C50C-407E-A947-70E740481C1C}">
                <a14:useLocalDpi xmlns:a14="http://schemas.microsoft.com/office/drawing/2010/main" val="0"/>
              </a:ext>
            </a:extLst>
          </a:blip>
          <a:stretch>
            <a:fillRect/>
          </a:stretch>
        </p:blipFill>
        <p:spPr>
          <a:xfrm>
            <a:off x="7044075" y="123478"/>
            <a:ext cx="1840832" cy="331350"/>
          </a:xfrm>
          <a:prstGeom prst="rect">
            <a:avLst/>
          </a:prstGeom>
        </p:spPr>
      </p:pic>
    </p:spTree>
    <p:extLst>
      <p:ext uri="{BB962C8B-B14F-4D97-AF65-F5344CB8AC3E}">
        <p14:creationId xmlns:p14="http://schemas.microsoft.com/office/powerpoint/2010/main" val="24428505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userDrawn="1">
  <p:cSld name="12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3" name="Picture 2"/>
          <p:cNvPicPr>
            <a:picLocks noChangeAspect="1"/>
          </p:cNvPicPr>
          <p:nvPr userDrawn="1"/>
        </p:nvPicPr>
        <p:blipFill>
          <a:blip r:embed="rId3" cstate="print">
            <a:duotone>
              <a:schemeClr val="accent5">
                <a:shade val="45000"/>
                <a:satMod val="135000"/>
              </a:schemeClr>
              <a:prstClr val="white"/>
            </a:duotone>
            <a:extLst/>
          </a:blip>
          <a:stretch>
            <a:fillRect/>
          </a:stretch>
        </p:blipFill>
        <p:spPr>
          <a:xfrm>
            <a:off x="4229100" y="1128714"/>
            <a:ext cx="4457700" cy="3638550"/>
          </a:xfrm>
          <a:prstGeom prst="rect">
            <a:avLst/>
          </a:prstGeom>
        </p:spPr>
      </p:pic>
      <p:pic>
        <p:nvPicPr>
          <p:cNvPr id="12" name="Picture 7" descr="edureka logol.jpg"/>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9"/>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26509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 preserve="1">
  <p:cSld name="2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7950" y="142280"/>
            <a:ext cx="8403020" cy="514350"/>
          </a:xfrm>
        </p:spPr>
        <p:txBody>
          <a:bodyPr anchor="ctr" anchorCtr="0">
            <a:normAutofit/>
          </a:bodyPr>
          <a:lstStyle>
            <a:lvl1pPr algn="l">
              <a:defRPr sz="2600" b="0" baseline="0">
                <a:solidFill>
                  <a:schemeClr val="tx1">
                    <a:lumMod val="85000"/>
                    <a:lumOff val="15000"/>
                  </a:schemeClr>
                </a:solidFill>
              </a:defRPr>
            </a:lvl1pPr>
          </a:lstStyle>
          <a:p>
            <a:r>
              <a:rPr lang="en-US" dirty="0" smtClean="0"/>
              <a:t>How it Works?</a:t>
            </a:r>
            <a:endParaRPr lang="en-US" dirty="0"/>
          </a:p>
        </p:txBody>
      </p:sp>
      <p:sp>
        <p:nvSpPr>
          <p:cNvPr id="3" name="Content Placeholder 2"/>
          <p:cNvSpPr>
            <a:spLocks noGrp="1"/>
          </p:cNvSpPr>
          <p:nvPr>
            <p:ph idx="1"/>
          </p:nvPr>
        </p:nvSpPr>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graphicFrame>
        <p:nvGraphicFramePr>
          <p:cNvPr id="22" name="Table 21"/>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23" name="Group 22"/>
          <p:cNvGrpSpPr/>
          <p:nvPr userDrawn="1"/>
        </p:nvGrpSpPr>
        <p:grpSpPr>
          <a:xfrm>
            <a:off x="533400" y="742950"/>
            <a:ext cx="965632" cy="4114800"/>
            <a:chOff x="533400" y="895350"/>
            <a:chExt cx="965632" cy="4114800"/>
          </a:xfrm>
        </p:grpSpPr>
        <p:pic>
          <p:nvPicPr>
            <p:cNvPr id="24" name="Picture 23"/>
            <p:cNvPicPr>
              <a:picLocks noChangeAspect="1"/>
            </p:cNvPicPr>
            <p:nvPr/>
          </p:nvPicPr>
          <p:blipFill>
            <a:blip r:embed="rId3"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25" name="Group 24"/>
            <p:cNvGrpSpPr/>
            <p:nvPr/>
          </p:nvGrpSpPr>
          <p:grpSpPr>
            <a:xfrm>
              <a:off x="762000" y="2296350"/>
              <a:ext cx="720000" cy="504000"/>
              <a:chOff x="5659045" y="1210738"/>
              <a:chExt cx="2153043" cy="1368288"/>
            </a:xfrm>
          </p:grpSpPr>
          <p:pic>
            <p:nvPicPr>
              <p:cNvPr id="30" name="Picture 29"/>
              <p:cNvPicPr>
                <a:picLocks noChangeAspect="1"/>
              </p:cNvPicPr>
              <p:nvPr/>
            </p:nvPicPr>
            <p:blipFill>
              <a:blip r:embed="rId4" cstate="email">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31" name="Picture 30"/>
              <p:cNvPicPr>
                <a:picLocks noChangeAspect="1"/>
              </p:cNvPicPr>
              <p:nvPr/>
            </p:nvPicPr>
            <p:blipFill>
              <a:blip r:embed="rId5"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26" name="Picture 2" descr="http://www.thewellatlentrise.org/img/quiz.png"/>
            <p:cNvPicPr>
              <a:picLocks noChangeAspect="1" noChangeArrowheads="1"/>
            </p:cNvPicPr>
            <p:nvPr/>
          </p:nvPicPr>
          <p:blipFill>
            <a:blip r:embed="rId6" cstate="email">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xmlns="">
                  <a:solidFill>
                    <a:srgbClr val="FFFFFF"/>
                  </a:solidFill>
                </a14:hiddenFill>
              </a:ext>
            </a:extLst>
          </p:spPr>
        </p:pic>
        <p:pic>
          <p:nvPicPr>
            <p:cNvPr id="27" name="Picture 26"/>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28" name="Picture 27"/>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29" name="Picture 28"/>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
        <p:nvSpPr>
          <p:cNvPr id="21"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20" name="Picture 7" descr="edureka logol.jpg"/>
          <p:cNvPicPr>
            <a:picLocks noChangeAspect="1"/>
          </p:cNvPicPr>
          <p:nvPr userDrawn="1"/>
        </p:nvPicPr>
        <p:blipFill>
          <a:blip r:embed="rId10"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TextBox 18"/>
          <p:cNvSpPr txBox="1"/>
          <p:nvPr userDrawn="1"/>
        </p:nvSpPr>
        <p:spPr>
          <a:xfrm>
            <a:off x="6896100" y="4803978"/>
            <a:ext cx="2819400" cy="276999"/>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www.edureka.co/python</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492873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stretch>
            <a:fillRect/>
          </a:stretch>
        </p:blipFill>
        <p:spPr>
          <a:xfrm>
            <a:off x="20551" y="15412"/>
            <a:ext cx="3498527" cy="2119045"/>
          </a:xfrm>
          <a:prstGeom prst="rect">
            <a:avLst/>
          </a:prstGeom>
        </p:spPr>
      </p:pic>
      <p:pic>
        <p:nvPicPr>
          <p:cNvPr id="8" name="Picture 7"/>
          <p:cNvPicPr>
            <a:picLocks noChangeAspect="1"/>
          </p:cNvPicPr>
          <p:nvPr userDrawn="1"/>
        </p:nvPicPr>
        <p:blipFill>
          <a:blip r:embed="rId3" cstate="print"/>
          <a:stretch>
            <a:fillRect/>
          </a:stretch>
        </p:blipFill>
        <p:spPr>
          <a:xfrm>
            <a:off x="3503486" y="15411"/>
            <a:ext cx="5624418" cy="2119122"/>
          </a:xfrm>
          <a:prstGeom prst="rect">
            <a:avLst/>
          </a:prstGeom>
        </p:spPr>
      </p:pic>
      <p:pic>
        <p:nvPicPr>
          <p:cNvPr id="9" name="Picture 8"/>
          <p:cNvPicPr>
            <a:picLocks noChangeAspect="1"/>
          </p:cNvPicPr>
          <p:nvPr userDrawn="1"/>
        </p:nvPicPr>
        <p:blipFill>
          <a:blip r:embed="rId4" cstate="print"/>
          <a:stretch>
            <a:fillRect/>
          </a:stretch>
        </p:blipFill>
        <p:spPr>
          <a:xfrm>
            <a:off x="20923" y="2113876"/>
            <a:ext cx="7668994" cy="1722200"/>
          </a:xfrm>
          <a:prstGeom prst="rect">
            <a:avLst/>
          </a:prstGeom>
        </p:spPr>
      </p:pic>
      <p:pic>
        <p:nvPicPr>
          <p:cNvPr id="10" name="Picture 9"/>
          <p:cNvPicPr>
            <a:picLocks noChangeAspect="1"/>
          </p:cNvPicPr>
          <p:nvPr userDrawn="1"/>
        </p:nvPicPr>
        <p:blipFill>
          <a:blip r:embed="rId5" cstate="print"/>
          <a:stretch>
            <a:fillRect/>
          </a:stretch>
        </p:blipFill>
        <p:spPr>
          <a:xfrm>
            <a:off x="7662122" y="2114550"/>
            <a:ext cx="1461333" cy="1720388"/>
          </a:xfrm>
          <a:prstGeom prst="rect">
            <a:avLst/>
          </a:prstGeom>
        </p:spPr>
      </p:pic>
      <p:pic>
        <p:nvPicPr>
          <p:cNvPr id="11" name="Picture 10"/>
          <p:cNvPicPr>
            <a:picLocks/>
          </p:cNvPicPr>
          <p:nvPr userDrawn="1"/>
        </p:nvPicPr>
        <p:blipFill>
          <a:blip r:embed="rId6" cstate="print"/>
          <a:stretch>
            <a:fillRect/>
          </a:stretch>
        </p:blipFill>
        <p:spPr>
          <a:xfrm>
            <a:off x="20548" y="3817364"/>
            <a:ext cx="9098280" cy="1303020"/>
          </a:xfrm>
          <a:prstGeom prst="rect">
            <a:avLst/>
          </a:prstGeom>
        </p:spPr>
      </p:pic>
      <p:sp>
        <p:nvSpPr>
          <p:cNvPr id="14" name="Rectangle 13"/>
          <p:cNvSpPr/>
          <p:nvPr userDrawn="1"/>
        </p:nvSpPr>
        <p:spPr>
          <a:xfrm>
            <a:off x="8755230" y="1852332"/>
            <a:ext cx="304800" cy="114300"/>
          </a:xfrm>
          <a:prstGeom prst="rect">
            <a:avLst/>
          </a:prstGeom>
          <a:solidFill>
            <a:srgbClr val="F274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47F28"/>
              </a:solidFill>
            </a:endParaRPr>
          </a:p>
        </p:txBody>
      </p:sp>
      <p:sp>
        <p:nvSpPr>
          <p:cNvPr id="4" name="Date Placeholder 3"/>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15" name="Text Placeholder 15"/>
          <p:cNvSpPr>
            <a:spLocks noGrp="1"/>
          </p:cNvSpPr>
          <p:nvPr>
            <p:ph type="body" sz="quarter" idx="14" hasCustomPrompt="1"/>
          </p:nvPr>
        </p:nvSpPr>
        <p:spPr>
          <a:xfrm>
            <a:off x="3581400" y="971550"/>
            <a:ext cx="5105400" cy="1062202"/>
          </a:xfrm>
        </p:spPr>
        <p:txBody>
          <a:bodyPr anchor="b">
            <a:normAutofit/>
          </a:bodyPr>
          <a:lstStyle>
            <a:lvl1pPr algn="r">
              <a:buNone/>
              <a:defRPr lang="en-US" sz="2200" kern="1200" baseline="0" dirty="0" smtClean="0">
                <a:solidFill>
                  <a:schemeClr val="tx1">
                    <a:lumMod val="75000"/>
                    <a:lumOff val="25000"/>
                  </a:schemeClr>
                </a:solidFill>
                <a:latin typeface="Calibri" pitchFamily="34" charset="0"/>
                <a:ea typeface="+mn-ea"/>
                <a:cs typeface="+mn-cs"/>
              </a:defRPr>
            </a:lvl1pPr>
          </a:lstStyle>
          <a:p>
            <a:pPr lvl="0"/>
            <a:r>
              <a:rPr lang="en-US" dirty="0" smtClean="0"/>
              <a:t>  </a:t>
            </a:r>
            <a:endParaRPr lang="en-US" dirty="0"/>
          </a:p>
        </p:txBody>
      </p:sp>
      <p:sp>
        <p:nvSpPr>
          <p:cNvPr id="2" name="Title 1"/>
          <p:cNvSpPr>
            <a:spLocks noGrp="1"/>
          </p:cNvSpPr>
          <p:nvPr>
            <p:ph type="title"/>
          </p:nvPr>
        </p:nvSpPr>
        <p:spPr>
          <a:xfrm>
            <a:off x="106344" y="3086100"/>
            <a:ext cx="7315200" cy="685800"/>
          </a:xfrm>
        </p:spPr>
        <p:txBody>
          <a:bodyPr anchor="b" anchorCtr="0">
            <a:normAutofit/>
          </a:bodyPr>
          <a:lstStyle>
            <a:lvl1pPr marL="0" indent="0">
              <a:defRPr lang="en-US" sz="3600" b="1" kern="1200" baseline="0">
                <a:solidFill>
                  <a:schemeClr val="bg1"/>
                </a:solidFill>
                <a:latin typeface="Arial" pitchFamily="34" charset="0"/>
                <a:ea typeface="+mn-ea"/>
                <a:cs typeface="Arial" pitchFamily="34" charset="0"/>
              </a:defRPr>
            </a:lvl1pPr>
          </a:lstStyle>
          <a:p>
            <a:pPr marL="342900" lvl="0" indent="-342900" algn="l" defTabSz="914400" rtl="0" eaLnBrk="1" latinLnBrk="0" hangingPunct="1">
              <a:spcBef>
                <a:spcPct val="20000"/>
              </a:spcBef>
              <a:buFont typeface="Arial" pitchFamily="34" charset="0"/>
              <a:buNone/>
            </a:pPr>
            <a:r>
              <a:rPr lang="en-US" smtClean="0"/>
              <a:t>Click to edit Master title style</a:t>
            </a:r>
            <a:endParaRPr lang="en-US" dirty="0"/>
          </a:p>
        </p:txBody>
      </p:sp>
      <p:grpSp>
        <p:nvGrpSpPr>
          <p:cNvPr id="17" name="Group 16"/>
          <p:cNvGrpSpPr/>
          <p:nvPr userDrawn="1"/>
        </p:nvGrpSpPr>
        <p:grpSpPr>
          <a:xfrm>
            <a:off x="6477000" y="1123949"/>
            <a:ext cx="2209798" cy="826533"/>
            <a:chOff x="7075714" y="107621"/>
            <a:chExt cx="1763486" cy="547461"/>
          </a:xfrm>
        </p:grpSpPr>
        <p:sp>
          <p:nvSpPr>
            <p:cNvPr id="18" name="TextBox 17"/>
            <p:cNvSpPr txBox="1"/>
            <p:nvPr userDrawn="1"/>
          </p:nvSpPr>
          <p:spPr>
            <a:xfrm>
              <a:off x="7075714" y="410452"/>
              <a:ext cx="1763486" cy="244630"/>
            </a:xfrm>
            <a:prstGeom prst="rect">
              <a:avLst/>
            </a:prstGeom>
            <a:noFill/>
          </p:spPr>
          <p:txBody>
            <a:bodyPr wrap="square" rtlCol="0">
              <a:spAutoFit/>
            </a:bodyPr>
            <a:lstStyle/>
            <a:p>
              <a:r>
                <a:rPr lang="en-US" dirty="0" smtClean="0">
                  <a:solidFill>
                    <a:srgbClr val="262626"/>
                  </a:solidFill>
                </a:rPr>
                <a:t>   www.edureka.in</a:t>
              </a:r>
              <a:endParaRPr lang="en-US" dirty="0">
                <a:solidFill>
                  <a:srgbClr val="262626"/>
                </a:solidFill>
              </a:endParaRPr>
            </a:p>
          </p:txBody>
        </p:sp>
        <p:pic>
          <p:nvPicPr>
            <p:cNvPr id="19" name="Picture 2" descr="C:\Users\Edurekauser5\Desktop\losgo.png"/>
            <p:cNvPicPr>
              <a:picLocks noChangeAspect="1" noChangeArrowheads="1"/>
            </p:cNvPicPr>
            <p:nvPr userDrawn="1"/>
          </p:nvPicPr>
          <p:blipFill>
            <a:blip r:embed="rId7" cstate="print"/>
            <a:srcRect/>
            <a:stretch>
              <a:fillRect/>
            </a:stretch>
          </p:blipFill>
          <p:spPr bwMode="auto">
            <a:xfrm>
              <a:off x="7075714" y="107621"/>
              <a:ext cx="1567543" cy="358296"/>
            </a:xfrm>
            <a:prstGeom prst="rect">
              <a:avLst/>
            </a:prstGeom>
            <a:noFill/>
          </p:spPr>
        </p:pic>
      </p:grpSp>
    </p:spTree>
    <p:extLst>
      <p:ext uri="{BB962C8B-B14F-4D97-AF65-F5344CB8AC3E}">
        <p14:creationId xmlns:p14="http://schemas.microsoft.com/office/powerpoint/2010/main" val="548980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 calcmode="lin" valueType="num">
                                      <p:cBhvr additive="base">
                                        <p:cTn id="15"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5">
                                            <p:txEl>
                                              <p:pRg st="0" end="0"/>
                                            </p:txEl>
                                          </p:spTgt>
                                        </p:tgtEl>
                                        <p:attrNameLst>
                                          <p:attrName>ppt_y</p:attrName>
                                        </p:attrNameLst>
                                      </p:cBhvr>
                                      <p:tavLst>
                                        <p:tav tm="0">
                                          <p:val>
                                            <p:strVal val="#ppt_y"/>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anim calcmode="lin" valueType="num">
                                      <p:cBhvr>
                                        <p:cTn id="20" dur="500" fill="hold"/>
                                        <p:tgtEl>
                                          <p:spTgt spid="11"/>
                                        </p:tgtEl>
                                        <p:attrNameLst>
                                          <p:attrName>ppt_x</p:attrName>
                                        </p:attrNameLst>
                                      </p:cBhvr>
                                      <p:tavLst>
                                        <p:tav tm="0">
                                          <p:val>
                                            <p:strVal val="#ppt_x"/>
                                          </p:val>
                                        </p:tav>
                                        <p:tav tm="100000">
                                          <p:val>
                                            <p:strVal val="#ppt_x"/>
                                          </p:val>
                                        </p:tav>
                                      </p:tavLst>
                                    </p:anim>
                                    <p:anim calcmode="lin" valueType="num">
                                      <p:cBhvr>
                                        <p:cTn id="21" dur="500" fill="hold"/>
                                        <p:tgtEl>
                                          <p:spTgt spid="11"/>
                                        </p:tgtEl>
                                        <p:attrNameLst>
                                          <p:attrName>ppt_y</p:attrName>
                                        </p:attrNameLst>
                                      </p:cBhvr>
                                      <p:tavLst>
                                        <p:tav tm="0">
                                          <p:val>
                                            <p:strVal val="#ppt_y+.1"/>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0-#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1+#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5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971800" y="1494266"/>
            <a:ext cx="5867400" cy="1477535"/>
          </a:xfrm>
        </p:spPr>
        <p:txBody>
          <a:bodyPr anchor="ctr">
            <a:normAutofit/>
          </a:bodyPr>
          <a:lstStyle>
            <a:lvl1pPr algn="l">
              <a:defRPr sz="3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381003" y="3829051"/>
            <a:ext cx="8229601" cy="281840"/>
          </a:xfrm>
        </p:spPr>
        <p:txBody>
          <a:bodyPr anchor="b">
            <a:normAutofit/>
          </a:bodyPr>
          <a:lstStyle>
            <a:lvl1pPr marL="0" indent="0" algn="r">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7" name="Oval 6"/>
          <p:cNvSpPr/>
          <p:nvPr userDrawn="1"/>
        </p:nvSpPr>
        <p:spPr>
          <a:xfrm>
            <a:off x="762000" y="1459657"/>
            <a:ext cx="2057400" cy="1543050"/>
          </a:xfrm>
          <a:prstGeom prst="ellipse">
            <a:avLst/>
          </a:prstGeom>
          <a:gradFill flip="none" rotWithShape="1">
            <a:gsLst>
              <a:gs pos="0">
                <a:srgbClr val="F39C29"/>
              </a:gs>
              <a:gs pos="50000">
                <a:srgbClr val="F7931D"/>
              </a:gs>
              <a:gs pos="100000">
                <a:srgbClr val="FF6600"/>
              </a:gs>
            </a:gsLst>
            <a:path path="circle">
              <a:fillToRect l="50000" t="50000" r="50000" b="50000"/>
            </a:path>
            <a:tileRect/>
          </a:gradFill>
          <a:ln w="82550">
            <a:noFill/>
          </a:ln>
          <a:effectLst>
            <a:outerShdw blurRad="152400" dist="165100" dir="5400000" sx="90000" sy="-19000"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prstClr val="white"/>
                </a:solidFill>
              </a:rPr>
              <a:t>             </a:t>
            </a:r>
            <a:endParaRPr lang="en-US" dirty="0">
              <a:solidFill>
                <a:prstClr val="white"/>
              </a:solidFill>
            </a:endParaRPr>
          </a:p>
        </p:txBody>
      </p:sp>
      <p:sp>
        <p:nvSpPr>
          <p:cNvPr id="8" name="Rectangle 7"/>
          <p:cNvSpPr/>
          <p:nvPr userDrawn="1"/>
        </p:nvSpPr>
        <p:spPr>
          <a:xfrm>
            <a:off x="8686800" y="3949032"/>
            <a:ext cx="457200" cy="72504"/>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6600"/>
                </a:solidFill>
              </a:rPr>
              <a:t>           </a:t>
            </a:r>
            <a:endParaRPr lang="en-US" dirty="0">
              <a:solidFill>
                <a:srgbClr val="FF6600"/>
              </a:solidFill>
            </a:endParaRPr>
          </a:p>
        </p:txBody>
      </p:sp>
      <p:sp>
        <p:nvSpPr>
          <p:cNvPr id="9" name="Oval 8"/>
          <p:cNvSpPr/>
          <p:nvPr userDrawn="1"/>
        </p:nvSpPr>
        <p:spPr>
          <a:xfrm>
            <a:off x="1007328" y="1494266"/>
            <a:ext cx="1583472" cy="971550"/>
          </a:xfrm>
          <a:prstGeom prst="ellipse">
            <a:avLst/>
          </a:prstGeom>
          <a:gradFill flip="none" rotWithShape="1">
            <a:gsLst>
              <a:gs pos="63000">
                <a:schemeClr val="bg1">
                  <a:alpha val="7000"/>
                </a:schemeClr>
              </a:gs>
              <a:gs pos="72000">
                <a:schemeClr val="bg1">
                  <a:alpha val="15000"/>
                </a:schemeClr>
              </a:gs>
              <a:gs pos="91000">
                <a:schemeClr val="bg1">
                  <a:alpha val="28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prstClr val="white"/>
                </a:solidFill>
              </a:rPr>
              <a:t>       </a:t>
            </a:r>
            <a:endParaRPr lang="en-US" dirty="0">
              <a:solidFill>
                <a:prstClr val="white"/>
              </a:solidFill>
            </a:endParaRPr>
          </a:p>
        </p:txBody>
      </p:sp>
      <p:pic>
        <p:nvPicPr>
          <p:cNvPr id="10" name="Picture 2" descr="C:\Users\Edurekauser5\Desktop\losgo.png"/>
          <p:cNvPicPr>
            <a:picLocks noChangeAspect="1" noChangeArrowheads="1"/>
          </p:cNvPicPr>
          <p:nvPr userDrawn="1"/>
        </p:nvPicPr>
        <p:blipFill>
          <a:blip r:embed="rId3" cstate="print"/>
          <a:srcRect/>
          <a:stretch>
            <a:fillRect/>
          </a:stretch>
        </p:blipFill>
        <p:spPr bwMode="auto">
          <a:xfrm>
            <a:off x="7010400" y="133350"/>
            <a:ext cx="2000248" cy="457200"/>
          </a:xfrm>
          <a:prstGeom prst="rect">
            <a:avLst/>
          </a:prstGeom>
          <a:noFill/>
        </p:spPr>
      </p:pic>
    </p:spTree>
    <p:extLst>
      <p:ext uri="{BB962C8B-B14F-4D97-AF65-F5344CB8AC3E}">
        <p14:creationId xmlns:p14="http://schemas.microsoft.com/office/powerpoint/2010/main" val="1243424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p>
        </p:txBody>
      </p:sp>
      <p:pic>
        <p:nvPicPr>
          <p:cNvPr id="8" name="Picture 7" descr="edureka logol.jpg"/>
          <p:cNvPicPr>
            <a:picLocks noChangeAspect="1"/>
          </p:cNvPicPr>
          <p:nvPr userDrawn="1"/>
        </p:nvPicPr>
        <p:blipFill rotWithShape="1">
          <a:blip r:embed="rId3" cstate="print"/>
          <a:srcRect b="11556"/>
          <a:stretch/>
        </p:blipFill>
        <p:spPr>
          <a:xfrm>
            <a:off x="7277088" y="209550"/>
            <a:ext cx="1714512" cy="381000"/>
          </a:xfrm>
          <a:prstGeom prst="rect">
            <a:avLst/>
          </a:prstGeom>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94187"/>
            <a:ext cx="8403020" cy="514350"/>
          </a:xfrm>
        </p:spPr>
        <p:txBody>
          <a:bodyPr anchor="ctr" anchorCtr="0">
            <a:normAutofit/>
          </a:bodyPr>
          <a:lstStyle>
            <a:lvl1pPr algn="l">
              <a:defRPr sz="3000" b="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solidFill>
                  <a:schemeClr val="tx1">
                    <a:lumMod val="85000"/>
                    <a:lumOff val="15000"/>
                  </a:schemeClr>
                </a:solidFill>
              </a:defRPr>
            </a:lvl1pPr>
          </a:lstStyle>
          <a:p>
            <a:fld id="{A258050E-B668-4FA7-85AD-C750C80A6E9B}" type="datetimeFigureOut">
              <a:rPr lang="en-US" smtClean="0">
                <a:solidFill>
                  <a:srgbClr val="262626">
                    <a:lumMod val="85000"/>
                    <a:lumOff val="15000"/>
                  </a:srgbClr>
                </a:solidFill>
              </a:rPr>
              <a:pPr/>
              <a:t>11/13/2014</a:t>
            </a:fld>
            <a:endParaRPr lang="en-US" dirty="0">
              <a:solidFill>
                <a:srgbClr val="262626">
                  <a:lumMod val="85000"/>
                  <a:lumOff val="15000"/>
                </a:srgbClr>
              </a:solidFill>
            </a:endParaRPr>
          </a:p>
        </p:txBody>
      </p:sp>
      <p:sp>
        <p:nvSpPr>
          <p:cNvPr id="5" name="Footer Placeholder 4"/>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pic>
        <p:nvPicPr>
          <p:cNvPr id="10"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335872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Emphasi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solidFill>
                  <a:schemeClr val="tx1">
                    <a:lumMod val="85000"/>
                    <a:lumOff val="15000"/>
                  </a:schemeClr>
                </a:solidFill>
              </a:defRPr>
            </a:lvl1pPr>
          </a:lstStyle>
          <a:p>
            <a:fld id="{A258050E-B668-4FA7-85AD-C750C80A6E9B}" type="datetimeFigureOut">
              <a:rPr lang="en-US" smtClean="0">
                <a:solidFill>
                  <a:srgbClr val="262626">
                    <a:lumMod val="85000"/>
                    <a:lumOff val="15000"/>
                  </a:srgbClr>
                </a:solidFill>
              </a:rPr>
              <a:pPr/>
              <a:t>11/13/2014</a:t>
            </a:fld>
            <a:endParaRPr lang="en-US" dirty="0">
              <a:solidFill>
                <a:srgbClr val="262626">
                  <a:lumMod val="85000"/>
                  <a:lumOff val="15000"/>
                </a:srgbClr>
              </a:solidFill>
            </a:endParaRPr>
          </a:p>
        </p:txBody>
      </p:sp>
      <p:sp>
        <p:nvSpPr>
          <p:cNvPr id="4" name="Footer Placeholder 3"/>
          <p:cNvSpPr>
            <a:spLocks noGrp="1"/>
          </p:cNvSpPr>
          <p:nvPr>
            <p:ph type="ftr" sz="quarter" idx="11"/>
          </p:nvPr>
        </p:nvSpPr>
        <p:spPr/>
        <p:txBody>
          <a:bodyPr/>
          <a:lstStyle>
            <a:lvl1pPr>
              <a:defRPr>
                <a:solidFill>
                  <a:schemeClr val="tx1">
                    <a:lumMod val="85000"/>
                    <a:lumOff val="15000"/>
                  </a:schemeClr>
                </a:solidFill>
              </a:defRPr>
            </a:lvl1pPr>
          </a:lstStyle>
          <a:p>
            <a:endParaRPr lang="en-US" dirty="0">
              <a:solidFill>
                <a:srgbClr val="262626">
                  <a:lumMod val="85000"/>
                  <a:lumOff val="15000"/>
                </a:srgbClr>
              </a:solidFill>
            </a:endParaRPr>
          </a:p>
        </p:txBody>
      </p:sp>
      <p:sp>
        <p:nvSpPr>
          <p:cNvPr id="5" name="Slide Number Placeholder 4"/>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6" name="Content Placeholder 2"/>
          <p:cNvSpPr>
            <a:spLocks noGrp="1"/>
          </p:cNvSpPr>
          <p:nvPr>
            <p:ph idx="1"/>
          </p:nvPr>
        </p:nvSpPr>
        <p:spPr>
          <a:xfrm>
            <a:off x="457200" y="1200151"/>
            <a:ext cx="8229600" cy="3394472"/>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3774079"/>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woObj" preserve="1">
  <p:cSld name="Two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1002" y="1"/>
            <a:ext cx="7068015" cy="628650"/>
          </a:xfrm>
        </p:spPr>
        <p:txBody>
          <a:bodyPr anchor="b">
            <a:normAutofit/>
          </a:bodyPr>
          <a:lstStyle>
            <a:lvl1pPr algn="l">
              <a:defRPr sz="28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457200" y="1257303"/>
            <a:ext cx="4038600" cy="2978591"/>
          </a:xfrm>
        </p:spPr>
        <p:txBody>
          <a:bodyPr/>
          <a:lstStyle>
            <a:lvl1pPr>
              <a:defRPr sz="2800">
                <a:solidFill>
                  <a:schemeClr val="tx1">
                    <a:lumMod val="85000"/>
                    <a:lumOff val="15000"/>
                  </a:schemeClr>
                </a:solidFill>
              </a:defRPr>
            </a:lvl1pPr>
            <a:lvl2pPr>
              <a:defRPr sz="2400">
                <a:solidFill>
                  <a:schemeClr val="tx1">
                    <a:lumMod val="85000"/>
                    <a:lumOff val="15000"/>
                  </a:schemeClr>
                </a:solidFill>
              </a:defRPr>
            </a:lvl2pPr>
            <a:lvl3pPr>
              <a:defRPr sz="2000">
                <a:solidFill>
                  <a:schemeClr val="tx1">
                    <a:lumMod val="85000"/>
                    <a:lumOff val="15000"/>
                  </a:schemeClr>
                </a:solidFill>
              </a:defRPr>
            </a:lvl3pPr>
            <a:lvl4pPr>
              <a:defRPr sz="1800">
                <a:solidFill>
                  <a:schemeClr val="tx1">
                    <a:lumMod val="85000"/>
                    <a:lumOff val="15000"/>
                  </a:schemeClr>
                </a:solidFill>
              </a:defRPr>
            </a:lvl4pPr>
            <a:lvl5pPr>
              <a:defRPr sz="1800">
                <a:solidFill>
                  <a:schemeClr val="tx1">
                    <a:lumMod val="85000"/>
                    <a:lumOff val="15000"/>
                  </a:schemeClr>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57301"/>
            <a:ext cx="4038600" cy="2978591"/>
          </a:xfrm>
        </p:spPr>
        <p:txBody>
          <a:bodyPr/>
          <a:lstStyle>
            <a:lvl1pPr>
              <a:defRPr sz="2800">
                <a:solidFill>
                  <a:schemeClr val="tx1">
                    <a:lumMod val="85000"/>
                    <a:lumOff val="15000"/>
                  </a:schemeClr>
                </a:solidFill>
              </a:defRPr>
            </a:lvl1pPr>
            <a:lvl2pPr>
              <a:defRPr sz="2400">
                <a:solidFill>
                  <a:schemeClr val="tx1">
                    <a:lumMod val="85000"/>
                    <a:lumOff val="15000"/>
                  </a:schemeClr>
                </a:solidFill>
              </a:defRPr>
            </a:lvl2pPr>
            <a:lvl3pPr>
              <a:defRPr sz="2000">
                <a:solidFill>
                  <a:schemeClr val="tx1">
                    <a:lumMod val="85000"/>
                    <a:lumOff val="15000"/>
                  </a:schemeClr>
                </a:solidFill>
              </a:defRPr>
            </a:lvl3pPr>
            <a:lvl4pPr>
              <a:defRPr sz="1800">
                <a:solidFill>
                  <a:schemeClr val="tx1">
                    <a:lumMod val="85000"/>
                    <a:lumOff val="15000"/>
                  </a:schemeClr>
                </a:solidFill>
              </a:defRPr>
            </a:lvl4pPr>
            <a:lvl5pPr>
              <a:defRPr sz="1800">
                <a:solidFill>
                  <a:schemeClr val="tx1">
                    <a:lumMod val="85000"/>
                    <a:lumOff val="15000"/>
                  </a:schemeClr>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6" name="Footer Placeholder 5"/>
          <p:cNvSpPr>
            <a:spLocks noGrp="1"/>
          </p:cNvSpPr>
          <p:nvPr>
            <p:ph type="ftr" sz="quarter" idx="11"/>
          </p:nvPr>
        </p:nvSpPr>
        <p:spPr/>
        <p:txBody>
          <a:bodyPr/>
          <a:lstStyle/>
          <a:p>
            <a:endParaRPr lang="en-US" dirty="0">
              <a:solidFill>
                <a:srgbClr val="262626">
                  <a:tint val="75000"/>
                </a:srgbClr>
              </a:solidFill>
            </a:endParaRPr>
          </a:p>
        </p:txBody>
      </p:sp>
      <p:sp>
        <p:nvSpPr>
          <p:cNvPr id="7" name="Slide Number Placeholder 6"/>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Tree>
    <p:extLst>
      <p:ext uri="{BB962C8B-B14F-4D97-AF65-F5344CB8AC3E}">
        <p14:creationId xmlns:p14="http://schemas.microsoft.com/office/powerpoint/2010/main" val="2094717339"/>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2" name="Title 1"/>
          <p:cNvSpPr>
            <a:spLocks noGrp="1"/>
          </p:cNvSpPr>
          <p:nvPr>
            <p:ph type="title"/>
          </p:nvPr>
        </p:nvSpPr>
        <p:spPr>
          <a:xfrm>
            <a:off x="1124400" y="-19050"/>
            <a:ext cx="7010400" cy="857250"/>
          </a:xfrm>
        </p:spPr>
        <p:txBody>
          <a:bodyPr/>
          <a:lstStyle>
            <a:lvl1pPr algn="l">
              <a:defRPr/>
            </a:lvl1pPr>
          </a:lstStyle>
          <a:p>
            <a:r>
              <a:rPr lang="en-US" smtClean="0"/>
              <a:t>Click to edit Master title style</a:t>
            </a:r>
            <a:endParaRPr lang="en-US" dirty="0"/>
          </a:p>
        </p:txBody>
      </p:sp>
      <p:sp>
        <p:nvSpPr>
          <p:cNvPr id="8" name="Content Placeholder 7"/>
          <p:cNvSpPr>
            <a:spLocks noGrp="1"/>
          </p:cNvSpPr>
          <p:nvPr>
            <p:ph sz="quarter" idx="13"/>
          </p:nvPr>
        </p:nvSpPr>
        <p:spPr>
          <a:xfrm>
            <a:off x="2057400" y="971550"/>
            <a:ext cx="7010400" cy="3124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Picture Placeholder 9"/>
          <p:cNvSpPr>
            <a:spLocks noGrp="1"/>
          </p:cNvSpPr>
          <p:nvPr>
            <p:ph type="pic" sz="quarter" idx="14"/>
          </p:nvPr>
        </p:nvSpPr>
        <p:spPr>
          <a:xfrm>
            <a:off x="457200" y="1428750"/>
            <a:ext cx="914400" cy="914400"/>
          </a:xfrm>
        </p:spPr>
        <p:txBody>
          <a:bodyPr/>
          <a:lstStyle/>
          <a:p>
            <a:endParaRPr lang="en-US" dirty="0"/>
          </a:p>
        </p:txBody>
      </p:sp>
    </p:spTree>
    <p:extLst>
      <p:ext uri="{BB962C8B-B14F-4D97-AF65-F5344CB8AC3E}">
        <p14:creationId xmlns:p14="http://schemas.microsoft.com/office/powerpoint/2010/main" val="374564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Title Only: Emphasi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3" name="Footer Placeholder 2"/>
          <p:cNvSpPr>
            <a:spLocks noGrp="1"/>
          </p:cNvSpPr>
          <p:nvPr>
            <p:ph type="ftr" sz="quarter" idx="11"/>
          </p:nvPr>
        </p:nvSpPr>
        <p:spPr/>
        <p:txBody>
          <a:bodyPr/>
          <a:lstStyle/>
          <a:p>
            <a:endParaRPr lang="en-US" dirty="0">
              <a:solidFill>
                <a:srgbClr val="262626">
                  <a:tint val="75000"/>
                </a:srgbClr>
              </a:solidFill>
            </a:endParaRPr>
          </a:p>
        </p:txBody>
      </p:sp>
      <p:sp>
        <p:nvSpPr>
          <p:cNvPr id="4" name="Slide Number Placeholder 3"/>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6" name="Title 1"/>
          <p:cNvSpPr>
            <a:spLocks noGrp="1"/>
          </p:cNvSpPr>
          <p:nvPr>
            <p:ph type="title" hasCustomPrompt="1"/>
          </p:nvPr>
        </p:nvSpPr>
        <p:spPr>
          <a:xfrm>
            <a:off x="290400" y="2310750"/>
            <a:ext cx="8686800" cy="821700"/>
          </a:xfrm>
        </p:spPr>
        <p:txBody>
          <a:bodyPr>
            <a:normAutofit/>
          </a:bodyPr>
          <a:lstStyle>
            <a:lvl1pPr algn="ctr">
              <a:defRPr lang="en-US" sz="4600" b="1" kern="1200" spc="-150" baseline="0" dirty="0" smtClean="0">
                <a:ln>
                  <a:gradFill>
                    <a:gsLst>
                      <a:gs pos="0">
                        <a:schemeClr val="bg1"/>
                      </a:gs>
                      <a:gs pos="50000">
                        <a:schemeClr val="bg1">
                          <a:lumMod val="75000"/>
                        </a:schemeClr>
                      </a:gs>
                    </a:gsLst>
                    <a:lin ang="5400000" scaled="0"/>
                  </a:gradFill>
                </a:ln>
                <a:gradFill>
                  <a:gsLst>
                    <a:gs pos="11000">
                      <a:schemeClr val="bg1">
                        <a:lumMod val="75000"/>
                      </a:schemeClr>
                    </a:gs>
                    <a:gs pos="91000">
                      <a:schemeClr val="bg1"/>
                    </a:gs>
                  </a:gsLst>
                  <a:lin ang="16200000" scaled="1"/>
                </a:gradFill>
                <a:effectLst>
                  <a:outerShdw blurRad="38100" algn="ctr" rotWithShape="0">
                    <a:prstClr val="black">
                      <a:alpha val="25000"/>
                    </a:prstClr>
                  </a:outerShdw>
                  <a:reflection blurRad="6350" stA="60000" endA="900" endPos="58000" dir="5400000" sy="-100000" algn="bl" rotWithShape="0"/>
                </a:effectLst>
                <a:latin typeface="+mn-lt"/>
                <a:ea typeface="+mn-ea"/>
                <a:cs typeface="+mn-cs"/>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283952" y="1818565"/>
            <a:ext cx="8694000" cy="479822"/>
          </a:xfrm>
        </p:spPr>
        <p:txBody>
          <a:bodyPr anchor="b">
            <a:normAutofit/>
          </a:bodyPr>
          <a:lstStyle>
            <a:lvl1pPr marL="0" indent="0" algn="ctr">
              <a:buNone/>
              <a:defRPr lang="en-US" sz="2800" kern="1200" dirty="0" smtClean="0">
                <a:solidFill>
                  <a:srgbClr val="2E507A">
                    <a:alpha val="81000"/>
                  </a:srgb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extLst>
      <p:ext uri="{BB962C8B-B14F-4D97-AF65-F5344CB8AC3E}">
        <p14:creationId xmlns:p14="http://schemas.microsoft.com/office/powerpoint/2010/main" val="3165992517"/>
      </p:ext>
    </p:extLst>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Title with Tex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7" name="Rectangle 6"/>
          <p:cNvSpPr/>
          <p:nvPr userDrawn="1"/>
        </p:nvSpPr>
        <p:spPr>
          <a:xfrm>
            <a:off x="0" y="2171700"/>
            <a:ext cx="7543800" cy="1600200"/>
          </a:xfrm>
          <a:prstGeom prst="rect">
            <a:avLst/>
          </a:prstGeom>
          <a:gradFill flip="none" rotWithShape="1">
            <a:gsLst>
              <a:gs pos="63000">
                <a:schemeClr val="tx1">
                  <a:lumMod val="85000"/>
                  <a:lumOff val="15000"/>
                  <a:alpha val="49000"/>
                </a:schemeClr>
              </a:gs>
              <a:gs pos="100000">
                <a:schemeClr val="tx1">
                  <a:lumMod val="95000"/>
                  <a:lumOff val="5000"/>
                  <a:alpha val="56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9" name="Title 1"/>
          <p:cNvSpPr>
            <a:spLocks noGrp="1"/>
          </p:cNvSpPr>
          <p:nvPr>
            <p:ph type="title"/>
          </p:nvPr>
        </p:nvSpPr>
        <p:spPr>
          <a:xfrm>
            <a:off x="414867" y="2400300"/>
            <a:ext cx="7010400" cy="1257300"/>
          </a:xfrm>
        </p:spPr>
        <p:txBody>
          <a:bodyPr>
            <a:normAutofit/>
          </a:bodyPr>
          <a:lstStyle>
            <a:lvl1pPr marL="0" algn="l" defTabSz="914400" rtl="0" eaLnBrk="1" latinLnBrk="0" hangingPunct="1">
              <a:defRPr lang="en-US" sz="4000" kern="1200" dirty="0">
                <a:solidFill>
                  <a:schemeClr val="bg1"/>
                </a:solidFill>
                <a:latin typeface="+mn-lt"/>
                <a:ea typeface="+mn-ea"/>
                <a:cs typeface="+mn-cs"/>
              </a:defRPr>
            </a:lvl1pPr>
          </a:lstStyle>
          <a:p>
            <a:r>
              <a:rPr lang="en-US" smtClean="0"/>
              <a:t>Click to edit Master title style</a:t>
            </a:r>
            <a:endParaRPr lang="en-US" dirty="0"/>
          </a:p>
        </p:txBody>
      </p:sp>
      <p:sp>
        <p:nvSpPr>
          <p:cNvPr id="10" name="Text Placeholder 15"/>
          <p:cNvSpPr>
            <a:spLocks noGrp="1"/>
          </p:cNvSpPr>
          <p:nvPr>
            <p:ph type="body" sz="quarter" idx="14" hasCustomPrompt="1"/>
          </p:nvPr>
        </p:nvSpPr>
        <p:spPr>
          <a:xfrm>
            <a:off x="4648200" y="498585"/>
            <a:ext cx="4191000" cy="285750"/>
          </a:xfrm>
        </p:spPr>
        <p:txBody>
          <a:bodyPr>
            <a:normAutofit/>
          </a:bodyPr>
          <a:lstStyle>
            <a:lvl1pPr algn="r">
              <a:buNone/>
              <a:defRPr lang="en-US" sz="1800" b="1" kern="1200" dirty="0" smtClean="0">
                <a:solidFill>
                  <a:schemeClr val="bg1">
                    <a:lumMod val="65000"/>
                  </a:schemeClr>
                </a:solidFill>
                <a:latin typeface="Calibri" pitchFamily="34" charset="0"/>
                <a:ea typeface="+mn-ea"/>
                <a:cs typeface="+mn-cs"/>
              </a:defRPr>
            </a:lvl1pPr>
          </a:lstStyle>
          <a:p>
            <a:pPr lvl="0"/>
            <a:r>
              <a:rPr lang="en-US" dirty="0" smtClean="0"/>
              <a:t>Click to edit Master subtitle style</a:t>
            </a:r>
            <a:endParaRPr lang="en-US" dirty="0"/>
          </a:p>
        </p:txBody>
      </p:sp>
    </p:spTree>
    <p:extLst>
      <p:ext uri="{BB962C8B-B14F-4D97-AF65-F5344CB8AC3E}">
        <p14:creationId xmlns:p14="http://schemas.microsoft.com/office/powerpoint/2010/main" val="77349679"/>
      </p:ext>
    </p:extLst>
  </p:cSld>
  <p:clrMapOvr>
    <a:masterClrMapping/>
  </p:clrMapOvr>
  <mc:AlternateContent xmlns:mc="http://schemas.openxmlformats.org/markup-compatibility/2006">
    <mc:Choice xmlns:p14="http://schemas.microsoft.com/office/powerpoint/2010/main" Requires="p14">
      <p:transition spd="slow" p14:dur="2000">
        <p14:vortex/>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utoUpdateAnimBg="0"/>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457201"/>
            <a:ext cx="3008313" cy="619125"/>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803650" y="457200"/>
            <a:ext cx="5111750" cy="4000500"/>
          </a:xfrm>
        </p:spPr>
        <p:txBody>
          <a:bodyPr/>
          <a:lstStyle>
            <a:lvl1pPr>
              <a:defRPr sz="28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8600" y="1076326"/>
            <a:ext cx="3008313" cy="2867024"/>
          </a:xfrm>
        </p:spPr>
        <p:txBody>
          <a:bodyPr/>
          <a:lstStyle>
            <a:lvl1pPr marL="0" indent="0">
              <a:buNone/>
              <a:defRPr sz="1400">
                <a:solidFill>
                  <a:schemeClr val="tx1">
                    <a:lumMod val="75000"/>
                    <a:lumOff val="2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6" name="Footer Placeholder 5"/>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586566812"/>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Media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6" name="Rectangle 5"/>
          <p:cNvSpPr/>
          <p:nvPr userDrawn="1"/>
        </p:nvSpPr>
        <p:spPr>
          <a:xfrm>
            <a:off x="595263" y="3600450"/>
            <a:ext cx="4873752" cy="514350"/>
          </a:xfrm>
          <a:prstGeom prst="rect">
            <a:avLst/>
          </a:prstGeom>
          <a:solidFill>
            <a:schemeClr val="tx1">
              <a:lumMod val="95000"/>
              <a:lumOff val="5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Georgia" pitchFamily="18" charset="0"/>
            </a:endParaRPr>
          </a:p>
        </p:txBody>
      </p:sp>
      <p:sp>
        <p:nvSpPr>
          <p:cNvPr id="7" name="Title 1"/>
          <p:cNvSpPr>
            <a:spLocks noGrp="1"/>
          </p:cNvSpPr>
          <p:nvPr>
            <p:ph type="title"/>
          </p:nvPr>
        </p:nvSpPr>
        <p:spPr>
          <a:xfrm>
            <a:off x="606552" y="3600451"/>
            <a:ext cx="4809244" cy="425054"/>
          </a:xfrm>
        </p:spPr>
        <p:txBody>
          <a:bodyPr anchor="b">
            <a:normAutofit/>
          </a:bodyPr>
          <a:lstStyle>
            <a:lvl1pPr algn="ctr">
              <a:defRPr sz="1800" b="0" i="1">
                <a:solidFill>
                  <a:schemeClr val="bg1">
                    <a:lumMod val="85000"/>
                  </a:schemeClr>
                </a:solidFill>
                <a:latin typeface="Georgia" pitchFamily="18" charset="0"/>
              </a:defRPr>
            </a:lvl1pPr>
          </a:lstStyle>
          <a:p>
            <a:r>
              <a:rPr lang="en-US" smtClean="0"/>
              <a:t>Click to edit Master title style</a:t>
            </a:r>
            <a:endParaRPr lang="en-US" dirty="0"/>
          </a:p>
        </p:txBody>
      </p:sp>
      <p:sp>
        <p:nvSpPr>
          <p:cNvPr id="9" name="Media Placeholder 8"/>
          <p:cNvSpPr>
            <a:spLocks noGrp="1"/>
          </p:cNvSpPr>
          <p:nvPr>
            <p:ph type="media" sz="quarter" idx="13"/>
          </p:nvPr>
        </p:nvSpPr>
        <p:spPr>
          <a:xfrm>
            <a:off x="587022" y="628651"/>
            <a:ext cx="4873752" cy="2859617"/>
          </a:xfrm>
        </p:spPr>
        <p:txBody>
          <a:bodyPr/>
          <a:lstStyle>
            <a:lvl1pPr>
              <a:buNone/>
              <a:defRPr/>
            </a:lvl1pPr>
          </a:lstStyle>
          <a:p>
            <a:r>
              <a:rPr lang="en-US" dirty="0" smtClean="0"/>
              <a:t>Click icon to add media</a:t>
            </a:r>
            <a:endParaRPr lang="en-US" dirty="0"/>
          </a:p>
        </p:txBody>
      </p:sp>
      <p:sp>
        <p:nvSpPr>
          <p:cNvPr id="11" name="Text Placeholder 10"/>
          <p:cNvSpPr>
            <a:spLocks noGrp="1"/>
          </p:cNvSpPr>
          <p:nvPr>
            <p:ph type="body" sz="quarter" idx="14"/>
          </p:nvPr>
        </p:nvSpPr>
        <p:spPr>
          <a:xfrm>
            <a:off x="5776863" y="628652"/>
            <a:ext cx="2819400" cy="3477683"/>
          </a:xfrm>
        </p:spPr>
        <p:txBody>
          <a:bodyPr>
            <a:normAutofit/>
          </a:bodyPr>
          <a:lstStyle>
            <a:lvl1pPr marL="0" indent="0" algn="l">
              <a:buNone/>
              <a:defRPr sz="2400">
                <a:solidFill>
                  <a:schemeClr val="bg1"/>
                </a:solidFill>
              </a:defRPr>
            </a:lvl1pPr>
          </a:lstStyle>
          <a:p>
            <a:pPr lvl="0"/>
            <a:r>
              <a:rPr lang="en-US" smtClean="0"/>
              <a:t>Click to edit Master text styles</a:t>
            </a:r>
          </a:p>
        </p:txBody>
      </p:sp>
    </p:spTree>
    <p:extLst>
      <p:ext uri="{BB962C8B-B14F-4D97-AF65-F5344CB8AC3E}">
        <p14:creationId xmlns:p14="http://schemas.microsoft.com/office/powerpoint/2010/main" val="1172965016"/>
      </p:ext>
    </p:extLst>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1792800" y="3600450"/>
            <a:ext cx="5500800" cy="514350"/>
          </a:xfrm>
          <a:prstGeom prst="rect">
            <a:avLst/>
          </a:prstGeom>
          <a:solidFill>
            <a:schemeClr val="tx1">
              <a:lumMod val="95000"/>
              <a:lumOff val="5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Georgia" pitchFamily="18" charset="0"/>
            </a:endParaRPr>
          </a:p>
        </p:txBody>
      </p:sp>
      <p:sp>
        <p:nvSpPr>
          <p:cNvPr id="2" name="Title 1"/>
          <p:cNvSpPr>
            <a:spLocks noGrp="1"/>
          </p:cNvSpPr>
          <p:nvPr>
            <p:ph type="title"/>
          </p:nvPr>
        </p:nvSpPr>
        <p:spPr>
          <a:xfrm>
            <a:off x="1792288" y="3600451"/>
            <a:ext cx="5486400" cy="425054"/>
          </a:xfrm>
        </p:spPr>
        <p:txBody>
          <a:bodyPr anchor="b">
            <a:normAutofit/>
          </a:bodyPr>
          <a:lstStyle>
            <a:lvl1pPr algn="ctr">
              <a:defRPr sz="1800" b="0" i="1">
                <a:solidFill>
                  <a:schemeClr val="bg1">
                    <a:lumMod val="85000"/>
                  </a:schemeClr>
                </a:solidFill>
                <a:latin typeface="Georgia" pitchFamily="18"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1792288" y="4171950"/>
            <a:ext cx="5486400" cy="457200"/>
          </a:xfrm>
        </p:spPr>
        <p:txBody>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A258050E-B668-4FA7-85AD-C750C80A6E9B}" type="datetimeFigureOut">
              <a:rPr lang="en-US" smtClean="0">
                <a:solidFill>
                  <a:prstClr val="white"/>
                </a:solidFill>
              </a:rPr>
              <a:pPr/>
              <a:t>11/13/2014</a:t>
            </a:fld>
            <a:endParaRPr lang="en-US" dirty="0">
              <a:solidFill>
                <a:prstClr val="white"/>
              </a:solidFill>
            </a:endParaRPr>
          </a:p>
        </p:txBody>
      </p:sp>
      <p:sp>
        <p:nvSpPr>
          <p:cNvPr id="6" name="Footer Placeholder 5"/>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078393024"/>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Title and Vertical Tex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5" name="Footer Placeholder 4"/>
          <p:cNvSpPr>
            <a:spLocks noGrp="1"/>
          </p:cNvSpPr>
          <p:nvPr>
            <p:ph type="ftr" sz="quarter" idx="11"/>
          </p:nvPr>
        </p:nvSpPr>
        <p:spPr/>
        <p:txBody>
          <a:bodyPr/>
          <a:lstStyle/>
          <a:p>
            <a:endParaRPr lang="en-US" dirty="0">
              <a:solidFill>
                <a:srgbClr val="262626">
                  <a:tint val="75000"/>
                </a:srgbClr>
              </a:solidFill>
            </a:endParaRPr>
          </a:p>
        </p:txBody>
      </p:sp>
      <p:sp>
        <p:nvSpPr>
          <p:cNvPr id="6" name="Slide Number Placeholder 5"/>
          <p:cNvSpPr>
            <a:spLocks noGrp="1"/>
          </p:cNvSpPr>
          <p:nvPr>
            <p:ph type="sldNum" sz="quarter" idx="12"/>
          </p:nvPr>
        </p:nvSpPr>
        <p:spPr/>
        <p:txBody>
          <a:body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14" name="Title 1"/>
          <p:cNvSpPr>
            <a:spLocks noGrp="1"/>
          </p:cNvSpPr>
          <p:nvPr>
            <p:ph type="title" hasCustomPrompt="1"/>
          </p:nvPr>
        </p:nvSpPr>
        <p:spPr>
          <a:xfrm>
            <a:off x="0" y="311150"/>
            <a:ext cx="5029200" cy="342900"/>
          </a:xfrm>
          <a:solidFill>
            <a:schemeClr val="tx1">
              <a:lumMod val="50000"/>
              <a:lumOff val="50000"/>
            </a:schemeClr>
          </a:solidFill>
        </p:spPr>
        <p:txBody>
          <a:bodyPr>
            <a:normAutofit/>
          </a:bodyPr>
          <a:lstStyle>
            <a:lvl1pPr algn="l">
              <a:defRPr lang="en-US" sz="2800" b="1" kern="1200" baseline="0" dirty="0">
                <a:solidFill>
                  <a:schemeClr val="bg1"/>
                </a:solidFill>
                <a:latin typeface="+mn-lt"/>
                <a:ea typeface="+mn-ea"/>
                <a:cs typeface="+mn-cs"/>
              </a:defRPr>
            </a:lvl1pPr>
          </a:lstStyle>
          <a:p>
            <a:r>
              <a:rPr lang="en-US" dirty="0" smtClean="0"/>
              <a:t>    Click to edit Master title style</a:t>
            </a:r>
            <a:endParaRPr lang="en-US" dirty="0"/>
          </a:p>
        </p:txBody>
      </p:sp>
    </p:spTree>
    <p:extLst>
      <p:ext uri="{BB962C8B-B14F-4D97-AF65-F5344CB8AC3E}">
        <p14:creationId xmlns:p14="http://schemas.microsoft.com/office/powerpoint/2010/main" val="35701994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
  <p:cSld name="Cours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solidFill>
                <a:srgbClr val="262626"/>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p:nvPr userDrawn="1"/>
        </p:nvSpPr>
        <p:spPr>
          <a:xfrm>
            <a:off x="7683373" y="4764109"/>
            <a:ext cx="978153" cy="276999"/>
          </a:xfrm>
          <a:prstGeom prst="rect">
            <a:avLst/>
          </a:prstGeom>
          <a:noFill/>
        </p:spPr>
        <p:txBody>
          <a:bodyPr wrap="none" rtlCol="0">
            <a:spAutoFit/>
          </a:bodyPr>
          <a:lstStyle/>
          <a:p>
            <a:pPr defTabSz="685800"/>
            <a:r>
              <a:rPr lang="en-US" sz="1200" dirty="0" smtClean="0">
                <a:solidFill>
                  <a:prstClr val="white"/>
                </a:solidFill>
                <a:latin typeface="Tahoma" pitchFamily="34" charset="0"/>
                <a:ea typeface="Tahoma" pitchFamily="34" charset="0"/>
                <a:cs typeface="Tahoma" pitchFamily="34" charset="0"/>
              </a:rPr>
              <a:t>Course Link</a:t>
            </a:r>
            <a:endParaRPr lang="en-IN" sz="1200" dirty="0">
              <a:solidFill>
                <a:prstClr val="white"/>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19386460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obj">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endParaRPr dirty="0">
              <a:solidFill>
                <a:srgbClr val="262626"/>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p:cNvPicPr>
            <a:picLocks noChangeAspect="1"/>
          </p:cNvPicPr>
          <p:nvPr userDrawn="1"/>
        </p:nvPicPr>
        <p:blipFill>
          <a:blip r:embed="rId4"/>
          <a:stretch>
            <a:fillRect/>
          </a:stretch>
        </p:blipFill>
        <p:spPr>
          <a:xfrm>
            <a:off x="3848100" y="438150"/>
            <a:ext cx="1562100" cy="1780271"/>
          </a:xfrm>
          <a:prstGeom prst="rect">
            <a:avLst/>
          </a:prstGeom>
        </p:spPr>
      </p:pic>
    </p:spTree>
    <p:extLst>
      <p:ext uri="{BB962C8B-B14F-4D97-AF65-F5344CB8AC3E}">
        <p14:creationId xmlns:p14="http://schemas.microsoft.com/office/powerpoint/2010/main" val="85743206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8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sp>
        <p:nvSpPr>
          <p:cNvPr id="10" name="Rectangle 9"/>
          <p:cNvSpPr/>
          <p:nvPr userDrawn="1"/>
        </p:nvSpPr>
        <p:spPr>
          <a:xfrm>
            <a:off x="3282612" y="761226"/>
            <a:ext cx="2165978" cy="477054"/>
          </a:xfrm>
          <a:prstGeom prst="rect">
            <a:avLst/>
          </a:prstGeom>
        </p:spPr>
        <p:txBody>
          <a:bodyPr wrap="none">
            <a:spAutoFit/>
          </a:bodyPr>
          <a:lstStyle/>
          <a:p>
            <a:r>
              <a:rPr lang="en-IN" sz="2500" b="1" dirty="0">
                <a:solidFill>
                  <a:srgbClr val="002060"/>
                </a:solidFill>
                <a:latin typeface="Castellar" pitchFamily="18" charset="0"/>
              </a:rPr>
              <a:t>Questions</a:t>
            </a:r>
          </a:p>
        </p:txBody>
      </p:sp>
      <p:sp>
        <p:nvSpPr>
          <p:cNvPr id="17"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8" name="TextBox 17"/>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9"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1" name="TextBox 10"/>
          <p:cNvSpPr txBox="1"/>
          <p:nvPr userDrawn="1"/>
        </p:nvSpPr>
        <p:spPr>
          <a:xfrm>
            <a:off x="466344" y="4829511"/>
            <a:ext cx="6400800" cy="423193"/>
          </a:xfrm>
          <a:prstGeom prst="rect">
            <a:avLst/>
          </a:prstGeom>
          <a:noFill/>
        </p:spPr>
        <p:txBody>
          <a:bodyPr wrap="square" rtlCol="0">
            <a:spAutoFit/>
          </a:bodyPr>
          <a:lstStyle/>
          <a:p>
            <a:pPr lvl="1"/>
            <a:r>
              <a:rPr lang="en-US" sz="1050" dirty="0" smtClean="0">
                <a:solidFill>
                  <a:srgbClr val="262626"/>
                </a:solidFill>
              </a:rPr>
              <a:t> </a:t>
            </a:r>
            <a:r>
              <a:rPr lang="en-US" sz="1000" dirty="0" smtClean="0">
                <a:solidFill>
                  <a:srgbClr val="262626"/>
                </a:solidFill>
              </a:rPr>
              <a:t>Twitter </a:t>
            </a:r>
            <a:r>
              <a:rPr lang="en-US" sz="1000" dirty="0">
                <a:solidFill>
                  <a:srgbClr val="00B0F0"/>
                </a:solidFill>
              </a:rPr>
              <a:t>@</a:t>
            </a:r>
            <a:r>
              <a:rPr lang="en-US" sz="1000" dirty="0" smtClean="0">
                <a:solidFill>
                  <a:srgbClr val="00B0F0"/>
                </a:solidFill>
              </a:rPr>
              <a:t>edurekaIN</a:t>
            </a:r>
            <a:r>
              <a:rPr lang="en-US" sz="1000" dirty="0" smtClean="0">
                <a:solidFill>
                  <a:srgbClr val="262626"/>
                </a:solidFill>
              </a:rPr>
              <a:t>, Facebook </a:t>
            </a:r>
            <a:r>
              <a:rPr lang="en-US" sz="1000" dirty="0">
                <a:solidFill>
                  <a:srgbClr val="00B0F0"/>
                </a:solidFill>
              </a:rPr>
              <a:t>/</a:t>
            </a:r>
            <a:r>
              <a:rPr lang="en-US" sz="1000" dirty="0" smtClean="0">
                <a:solidFill>
                  <a:srgbClr val="00B0F0"/>
                </a:solidFill>
              </a:rPr>
              <a:t>edurekaIN</a:t>
            </a:r>
            <a:r>
              <a:rPr lang="en-US" sz="1000" dirty="0" smtClean="0">
                <a:solidFill>
                  <a:srgbClr val="262626"/>
                </a:solidFill>
              </a:rPr>
              <a:t>, use </a:t>
            </a:r>
            <a:r>
              <a:rPr lang="en-US" sz="1000" dirty="0" smtClean="0">
                <a:solidFill>
                  <a:srgbClr val="00B0F0"/>
                </a:solidFill>
              </a:rPr>
              <a:t>#askEdureka </a:t>
            </a:r>
            <a:r>
              <a:rPr lang="en-US" sz="1000" dirty="0" smtClean="0">
                <a:solidFill>
                  <a:srgbClr val="262626"/>
                </a:solidFill>
              </a:rPr>
              <a:t>for Questions</a:t>
            </a:r>
          </a:p>
          <a:p>
            <a:pPr lvl="1"/>
            <a:endParaRPr lang="en-US" sz="1050" dirty="0">
              <a:solidFill>
                <a:srgbClr val="595959">
                  <a:lumMod val="60000"/>
                  <a:lumOff val="40000"/>
                </a:srgbClr>
              </a:solidFill>
            </a:endParaRPr>
          </a:p>
        </p:txBody>
      </p:sp>
      <p:pic>
        <p:nvPicPr>
          <p:cNvPr id="13" name="Picture 12"/>
          <p:cNvPicPr>
            <a:picLocks noChangeAspect="1"/>
          </p:cNvPicPr>
          <p:nvPr userDrawn="1"/>
        </p:nvPicPr>
        <p:blipFill rotWithShape="1">
          <a:blip r:embed="rId4" cstate="email">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Tree>
    <p:extLst>
      <p:ext uri="{BB962C8B-B14F-4D97-AF65-F5344CB8AC3E}">
        <p14:creationId xmlns:p14="http://schemas.microsoft.com/office/powerpoint/2010/main" val="35134257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1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sp>
        <p:nvSpPr>
          <p:cNvPr id="10"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1" name="TextBox 10"/>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0491781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pic>
        <p:nvPicPr>
          <p:cNvPr id="10" name="Picture 9"/>
          <p:cNvPicPr>
            <a:picLocks noChangeAspect="1"/>
          </p:cNvPicPr>
          <p:nvPr userDrawn="1"/>
        </p:nvPicPr>
        <p:blipFill>
          <a:blip r:embed="rId5" cstate="email">
            <a:extLst>
              <a:ext uri="{28A0092B-C50C-407E-A947-70E740481C1C}">
                <a14:useLocalDpi xmlns:a14="http://schemas.microsoft.com/office/drawing/2010/main" val="0"/>
              </a:ext>
            </a:extLst>
          </a:blip>
          <a:stretch>
            <a:fillRect/>
          </a:stretch>
        </p:blipFill>
        <p:spPr>
          <a:xfrm>
            <a:off x="7044075" y="123478"/>
            <a:ext cx="1840832" cy="331350"/>
          </a:xfrm>
          <a:prstGeom prst="rect">
            <a:avLst/>
          </a:prstGeom>
        </p:spPr>
      </p:pic>
    </p:spTree>
    <p:extLst>
      <p:ext uri="{BB962C8B-B14F-4D97-AF65-F5344CB8AC3E}">
        <p14:creationId xmlns:p14="http://schemas.microsoft.com/office/powerpoint/2010/main" val="8863887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12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3" name="Picture 2"/>
          <p:cNvPicPr>
            <a:picLocks noChangeAspect="1"/>
          </p:cNvPicPr>
          <p:nvPr userDrawn="1"/>
        </p:nvPicPr>
        <p:blipFill>
          <a:blip r:embed="rId3" cstate="print">
            <a:duotone>
              <a:schemeClr val="accent5">
                <a:shade val="45000"/>
                <a:satMod val="135000"/>
              </a:schemeClr>
              <a:prstClr val="white"/>
            </a:duotone>
            <a:extLst/>
          </a:blip>
          <a:stretch>
            <a:fillRect/>
          </a:stretch>
        </p:blipFill>
        <p:spPr>
          <a:xfrm>
            <a:off x="4229100" y="1128714"/>
            <a:ext cx="4457700" cy="3638550"/>
          </a:xfrm>
          <a:prstGeom prst="rect">
            <a:avLst/>
          </a:prstGeom>
        </p:spPr>
      </p:pic>
      <p:pic>
        <p:nvPicPr>
          <p:cNvPr id="12" name="Picture 7" descr="edureka logol.jpg"/>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9"/>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574657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36180" y="57150"/>
            <a:ext cx="8403020" cy="514350"/>
          </a:xfrm>
        </p:spPr>
        <p:txBody>
          <a:bodyPr anchor="ctr" anchorCtr="0">
            <a:normAutofit/>
          </a:bodyPr>
          <a:lstStyle>
            <a:lvl1pPr algn="l">
              <a:defRPr sz="3000" b="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9" name="Picture 2" descr="copyright stamp - stock photo"/>
          <p:cNvPicPr>
            <a:picLocks noChangeAspect="1" noChangeArrowheads="1"/>
          </p:cNvPicPr>
          <p:nvPr userDrawn="1"/>
        </p:nvPicPr>
        <p:blipFill>
          <a:blip r:embed="rId3"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2315076" y="666749"/>
            <a:ext cx="4286250" cy="4476751"/>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47471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7950" y="142280"/>
            <a:ext cx="8403020" cy="514350"/>
          </a:xfrm>
        </p:spPr>
        <p:txBody>
          <a:bodyPr anchor="ctr" anchorCtr="0">
            <a:normAutofit/>
          </a:bodyPr>
          <a:lstStyle>
            <a:lvl1pPr algn="l">
              <a:defRPr sz="2600" b="0" baseline="0">
                <a:solidFill>
                  <a:schemeClr val="tx1">
                    <a:lumMod val="85000"/>
                    <a:lumOff val="15000"/>
                  </a:schemeClr>
                </a:solidFill>
              </a:defRPr>
            </a:lvl1pPr>
          </a:lstStyle>
          <a:p>
            <a:r>
              <a:rPr lang="en-US" dirty="0" smtClean="0"/>
              <a:t>How it Works?</a:t>
            </a:r>
            <a:endParaRPr lang="en-US" dirty="0"/>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graphicFrame>
        <p:nvGraphicFramePr>
          <p:cNvPr id="22" name="Table 21"/>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and Assignment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 on Large Data Set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23" name="Group 22"/>
          <p:cNvGrpSpPr/>
          <p:nvPr userDrawn="1"/>
        </p:nvGrpSpPr>
        <p:grpSpPr>
          <a:xfrm>
            <a:off x="533400" y="742950"/>
            <a:ext cx="965632" cy="4114800"/>
            <a:chOff x="533400" y="895350"/>
            <a:chExt cx="965632" cy="4114800"/>
          </a:xfrm>
        </p:grpSpPr>
        <p:pic>
          <p:nvPicPr>
            <p:cNvPr id="24" name="Picture 23"/>
            <p:cNvPicPr>
              <a:picLocks noChangeAspect="1"/>
            </p:cNvPicPr>
            <p:nvPr/>
          </p:nvPicPr>
          <p:blipFill>
            <a:blip r:embed="rId3"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25" name="Group 24"/>
            <p:cNvGrpSpPr/>
            <p:nvPr/>
          </p:nvGrpSpPr>
          <p:grpSpPr>
            <a:xfrm>
              <a:off x="762000" y="2296350"/>
              <a:ext cx="720000" cy="504000"/>
              <a:chOff x="5659045" y="1210738"/>
              <a:chExt cx="2153043" cy="1368288"/>
            </a:xfrm>
          </p:grpSpPr>
          <p:pic>
            <p:nvPicPr>
              <p:cNvPr id="30" name="Picture 29"/>
              <p:cNvPicPr>
                <a:picLocks noChangeAspect="1"/>
              </p:cNvPicPr>
              <p:nvPr/>
            </p:nvPicPr>
            <p:blipFill>
              <a:blip r:embed="rId4" cstate="email">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31" name="Picture 30"/>
              <p:cNvPicPr>
                <a:picLocks noChangeAspect="1"/>
              </p:cNvPicPr>
              <p:nvPr/>
            </p:nvPicPr>
            <p:blipFill>
              <a:blip r:embed="rId5"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26" name="Picture 2" descr="http://www.thewellatlentrise.org/img/quiz.png"/>
            <p:cNvPicPr>
              <a:picLocks noChangeAspect="1" noChangeArrowheads="1"/>
            </p:cNvPicPr>
            <p:nvPr/>
          </p:nvPicPr>
          <p:blipFill>
            <a:blip r:embed="rId6" cstate="email">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28" name="Picture 27"/>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29" name="Picture 28"/>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
        <p:nvSpPr>
          <p:cNvPr id="1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9"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20" name="Picture 7" descr="edureka logol.jpg"/>
          <p:cNvPicPr>
            <a:picLocks noChangeAspect="1"/>
          </p:cNvPicPr>
          <p:nvPr userDrawn="1"/>
        </p:nvPicPr>
        <p:blipFill>
          <a:blip r:embed="rId10"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26023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grpSp>
        <p:nvGrpSpPr>
          <p:cNvPr id="17" name="Group 4"/>
          <p:cNvGrpSpPr>
            <a:grpSpLocks/>
          </p:cNvGrpSpPr>
          <p:nvPr userDrawn="1"/>
        </p:nvGrpSpPr>
        <p:grpSpPr bwMode="auto">
          <a:xfrm>
            <a:off x="722070" y="2258039"/>
            <a:ext cx="2601913" cy="2371712"/>
            <a:chOff x="684209" y="1762202"/>
            <a:chExt cx="2804581" cy="2175717"/>
          </a:xfrm>
        </p:grpSpPr>
        <p:sp>
          <p:nvSpPr>
            <p:cNvPr id="18"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800"/>
              <a:endParaRPr lang="en-IN" dirty="0">
                <a:solidFill>
                  <a:srgbClr val="262626"/>
                </a:solidFill>
              </a:endParaRPr>
            </a:p>
          </p:txBody>
        </p:sp>
        <p:sp>
          <p:nvSpPr>
            <p:cNvPr id="19" name="object 5"/>
            <p:cNvSpPr>
              <a:spLocks noChangeArrowheads="1"/>
            </p:cNvSpPr>
            <p:nvPr/>
          </p:nvSpPr>
          <p:spPr bwMode="auto">
            <a:xfrm>
              <a:off x="943438" y="1762202"/>
              <a:ext cx="2033679" cy="2175717"/>
            </a:xfrm>
            <a:prstGeom prst="rect">
              <a:avLst/>
            </a:prstGeom>
            <a:blipFill dpi="0" rotWithShape="1">
              <a:blip r:embed="rId3"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800"/>
              <a:endParaRPr lang="en-US" dirty="0">
                <a:solidFill>
                  <a:srgbClr val="262626"/>
                </a:solidFill>
              </a:endParaRPr>
            </a:p>
          </p:txBody>
        </p:sp>
      </p:grpSp>
      <p:sp>
        <p:nvSpPr>
          <p:cNvPr id="9"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44328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7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9" name="Picture 2"/>
          <p:cNvPicPr>
            <a:picLocks noChangeAspect="1" noChangeArrowheads="1"/>
          </p:cNvPicPr>
          <p:nvPr userDrawn="1"/>
        </p:nvPicPr>
        <p:blipFill>
          <a:blip r:embed="rId3" cstate="email">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3982166" y="1428750"/>
            <a:ext cx="4911175" cy="2790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339387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4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0" name="Picture 9"/>
          <p:cNvPicPr>
            <a:picLocks noChangeAspect="1"/>
          </p:cNvPicPr>
          <p:nvPr userDrawn="1"/>
        </p:nvPicPr>
        <p:blipFill>
          <a:blip r:embed="rId3" cstate="email">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908916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How it work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800"/>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Course 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10" name="Table 9"/>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11" name="Group 10"/>
          <p:cNvGrpSpPr/>
          <p:nvPr userDrawn="1"/>
        </p:nvGrpSpPr>
        <p:grpSpPr>
          <a:xfrm>
            <a:off x="533400" y="742950"/>
            <a:ext cx="965632" cy="4114800"/>
            <a:chOff x="533400" y="895350"/>
            <a:chExt cx="965632" cy="4114800"/>
          </a:xfrm>
        </p:grpSpPr>
        <p:pic>
          <p:nvPicPr>
            <p:cNvPr id="12" name="Picture 11"/>
            <p:cNvPicPr>
              <a:picLocks noChangeAspect="1"/>
            </p:cNvPicPr>
            <p:nvPr/>
          </p:nvPicPr>
          <p:blipFill>
            <a:blip r:embed="rId4"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13" name="Group 12"/>
            <p:cNvGrpSpPr/>
            <p:nvPr/>
          </p:nvGrpSpPr>
          <p:grpSpPr>
            <a:xfrm>
              <a:off x="762000" y="2296350"/>
              <a:ext cx="720000" cy="504000"/>
              <a:chOff x="5659045" y="1210738"/>
              <a:chExt cx="2153043" cy="1368288"/>
            </a:xfrm>
          </p:grpSpPr>
          <p:pic>
            <p:nvPicPr>
              <p:cNvPr id="18" name="Picture 17"/>
              <p:cNvPicPr>
                <a:picLocks noChangeAspect="1"/>
              </p:cNvPicPr>
              <p:nvPr/>
            </p:nvPicPr>
            <p:blipFill>
              <a:blip r:embed="rId5" cstate="print">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19" name="Picture 18"/>
              <p:cNvPicPr>
                <a:picLocks noChangeAspect="1"/>
              </p:cNvPicPr>
              <p:nvPr/>
            </p:nvPicPr>
            <p:blipFill>
              <a:blip r:embed="rId6"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14" name="Picture 2" descr="http://www.thewellatlentrise.org/img/quiz.png"/>
            <p:cNvPicPr>
              <a:picLocks noChangeAspect="1" noChangeArrowheads="1"/>
            </p:cNvPicPr>
            <p:nvPr/>
          </p:nvPicPr>
          <p:blipFill>
            <a:blip r:embed="rId7" cstate="print">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16" name="Picture 15"/>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17" name="Picture 16"/>
            <p:cNvPicPr>
              <a:picLocks noChangeAspect="1"/>
            </p:cNvPicPr>
            <p:nvPr/>
          </p:nvPicPr>
          <p:blipFill>
            <a:blip r:embed="rId10"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Tree>
    <p:extLst>
      <p:ext uri="{BB962C8B-B14F-4D97-AF65-F5344CB8AC3E}">
        <p14:creationId xmlns:p14="http://schemas.microsoft.com/office/powerpoint/2010/main" val="3852603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5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7" name="Picture 6"/>
          <p:cNvPicPr>
            <a:picLocks noChangeAspect="1"/>
          </p:cNvPicPr>
          <p:nvPr userDrawn="1"/>
        </p:nvPicPr>
        <p:blipFill>
          <a:blip r:embed="rId3" cstate="email">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83878" y="743186"/>
            <a:ext cx="6624736" cy="4161000"/>
          </a:xfrm>
          <a:prstGeom prst="rect">
            <a:avLst/>
          </a:prstGeom>
        </p:spPr>
      </p:pic>
      <p:sp>
        <p:nvSpPr>
          <p:cNvPr id="9"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7412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6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9" name="Picture 8"/>
          <p:cNvPicPr>
            <a:picLocks noChangeAspect="1"/>
          </p:cNvPicPr>
          <p:nvPr userDrawn="1"/>
        </p:nvPicPr>
        <p:blipFill>
          <a:blip r:embed="rId3" cstate="print">
            <a:lum bright="70000" contrast="-70000"/>
          </a:blip>
          <a:stretch>
            <a:fillRect/>
          </a:stretch>
        </p:blipFill>
        <p:spPr>
          <a:xfrm>
            <a:off x="2600528" y="923497"/>
            <a:ext cx="3743325" cy="3668757"/>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895939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8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7" name="Picture 6"/>
          <p:cNvPicPr>
            <a:picLocks noChangeAspect="1"/>
          </p:cNvPicPr>
          <p:nvPr userDrawn="1"/>
        </p:nvPicPr>
        <p:blipFill rotWithShape="1">
          <a:blip r:embed="rId3" cstate="email">
            <a:duotone>
              <a:schemeClr val="accent4">
                <a:shade val="45000"/>
                <a:satMod val="135000"/>
              </a:schemeClr>
              <a:prstClr val="white"/>
            </a:duotone>
            <a:extLst>
              <a:ext uri="{28A0092B-C50C-407E-A947-70E740481C1C}">
                <a14:useLocalDpi xmlns:a14="http://schemas.microsoft.com/office/drawing/2010/main" val="0"/>
              </a:ext>
            </a:extLst>
          </a:blip>
          <a:srcRect/>
          <a:stretch/>
        </p:blipFill>
        <p:spPr>
          <a:xfrm>
            <a:off x="2133353" y="1131590"/>
            <a:ext cx="4752528" cy="3668619"/>
          </a:xfrm>
          <a:prstGeom prst="rect">
            <a:avLst/>
          </a:prstGeom>
        </p:spPr>
      </p:pic>
      <p:sp>
        <p:nvSpPr>
          <p:cNvPr id="10" name="Rectangle 9"/>
          <p:cNvSpPr/>
          <p:nvPr userDrawn="1"/>
        </p:nvSpPr>
        <p:spPr>
          <a:xfrm>
            <a:off x="3282612" y="761226"/>
            <a:ext cx="2165978" cy="477054"/>
          </a:xfrm>
          <a:prstGeom prst="rect">
            <a:avLst/>
          </a:prstGeom>
        </p:spPr>
        <p:txBody>
          <a:bodyPr wrap="none">
            <a:spAutoFit/>
          </a:bodyPr>
          <a:lstStyle/>
          <a:p>
            <a:pPr defTabSz="685800"/>
            <a:r>
              <a:rPr lang="en-IN" sz="2500" b="1" dirty="0">
                <a:solidFill>
                  <a:srgbClr val="002060"/>
                </a:solidFill>
                <a:latin typeface="Castellar" pitchFamily="18" charset="0"/>
              </a:rPr>
              <a:t>Questions</a:t>
            </a:r>
          </a:p>
        </p:txBody>
      </p:sp>
      <p:sp>
        <p:nvSpPr>
          <p:cNvPr id="9"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3"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4"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05720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9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9" name="Picture 8"/>
          <p:cNvPicPr>
            <a:picLocks noChangeAspect="1"/>
          </p:cNvPicPr>
          <p:nvPr userDrawn="1"/>
        </p:nvPicPr>
        <p:blipFill rotWithShape="1">
          <a:blip r:embed="rId3" cstate="email">
            <a:lum bright="70000" contrast="-70000"/>
            <a:extLst>
              <a:ext uri="{28A0092B-C50C-407E-A947-70E740481C1C}">
                <a14:useLocalDpi xmlns:a14="http://schemas.microsoft.com/office/drawing/2010/main" val="0"/>
              </a:ext>
            </a:extLst>
          </a:blip>
          <a:srcRect/>
          <a:stretch/>
        </p:blipFill>
        <p:spPr>
          <a:xfrm>
            <a:off x="4680992" y="1265981"/>
            <a:ext cx="3744416" cy="3013258"/>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0"/>
          <p:cNvSpPr txBox="1"/>
          <p:nvPr userDrawn="1"/>
        </p:nvSpPr>
        <p:spPr>
          <a:xfrm>
            <a:off x="6705600" y="4795064"/>
            <a:ext cx="26130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www.edureka.in/python</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3" name="Picture 7" descr="edureka logol.jpg"/>
          <p:cNvPicPr>
            <a:picLocks noChangeAspect="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81744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1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11" name="Picture 7" descr="edureka logol.jpg"/>
          <p:cNvPicPr>
            <a:picLocks noChangeAspect="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pic>
        <p:nvPicPr>
          <p:cNvPr id="10" name="Picture 9"/>
          <p:cNvPicPr>
            <a:picLocks noChangeAspect="1"/>
          </p:cNvPicPr>
          <p:nvPr userDrawn="1"/>
        </p:nvPicPr>
        <p:blipFill>
          <a:blip r:embed="rId5" cstate="email">
            <a:extLst>
              <a:ext uri="{28A0092B-C50C-407E-A947-70E740481C1C}">
                <a14:useLocalDpi xmlns:a14="http://schemas.microsoft.com/office/drawing/2010/main" val="0"/>
              </a:ext>
            </a:extLst>
          </a:blip>
          <a:stretch>
            <a:fillRect/>
          </a:stretch>
        </p:blipFill>
        <p:spPr>
          <a:xfrm>
            <a:off x="7044075" y="123478"/>
            <a:ext cx="1840832" cy="331350"/>
          </a:xfrm>
          <a:prstGeom prst="rect">
            <a:avLst/>
          </a:prstGeom>
        </p:spPr>
      </p:pic>
    </p:spTree>
    <p:extLst>
      <p:ext uri="{BB962C8B-B14F-4D97-AF65-F5344CB8AC3E}">
        <p14:creationId xmlns:p14="http://schemas.microsoft.com/office/powerpoint/2010/main" val="9022525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Only" preserve="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bg1"/>
                </a:solidFill>
              </a:defRPr>
            </a:lvl1pPr>
          </a:lstStyle>
          <a:p>
            <a:endParaRPr lang="en-US" dirty="0">
              <a:solidFill>
                <a:prstClr val="white"/>
              </a:solidFill>
            </a:endParaRPr>
          </a:p>
        </p:txBody>
      </p:sp>
      <p:sp>
        <p:nvSpPr>
          <p:cNvPr id="4" name="Footer Placeholder 3"/>
          <p:cNvSpPr>
            <a:spLocks noGrp="1"/>
          </p:cNvSpPr>
          <p:nvPr>
            <p:ph type="ftr" sz="quarter" idx="11"/>
          </p:nvPr>
        </p:nvSpPr>
        <p:spPr/>
        <p:txBody>
          <a:bodyPr/>
          <a:lstStyle>
            <a:lvl1pPr>
              <a:defRPr>
                <a:solidFill>
                  <a:schemeClr val="bg1"/>
                </a:solidFill>
              </a:defRPr>
            </a:lvl1p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40D5ECE-8B49-45CD-BE81-EF81920D1969}" type="slidenum">
              <a:rPr lang="en-US" smtClean="0">
                <a:solidFill>
                  <a:prstClr val="white"/>
                </a:solidFill>
              </a:rPr>
              <a:pPr/>
              <a:t>‹#›</a:t>
            </a:fld>
            <a:endParaRPr lang="en-US" dirty="0">
              <a:solidFill>
                <a:prstClr val="white"/>
              </a:solidFill>
            </a:endParaRPr>
          </a:p>
        </p:txBody>
      </p:sp>
      <p:sp>
        <p:nvSpPr>
          <p:cNvPr id="2" name="Title 1"/>
          <p:cNvSpPr>
            <a:spLocks noGrp="1"/>
          </p:cNvSpPr>
          <p:nvPr>
            <p:ph type="title"/>
          </p:nvPr>
        </p:nvSpPr>
        <p:spPr>
          <a:xfrm>
            <a:off x="1124400" y="2057400"/>
            <a:ext cx="7010400" cy="857250"/>
          </a:xfrm>
        </p:spPr>
        <p:txBody>
          <a:bodyPr/>
          <a:lstStyle>
            <a:lvl1pPr algn="l">
              <a:defRPr/>
            </a:lvl1pPr>
          </a:lstStyle>
          <a:p>
            <a:r>
              <a:rPr lang="en-US" smtClean="0"/>
              <a:t>Click to edit Master title style</a:t>
            </a:r>
            <a:endParaRPr lang="en-US" dirty="0"/>
          </a:p>
        </p:txBody>
      </p:sp>
      <p:sp>
        <p:nvSpPr>
          <p:cNvPr id="7" name="Rectangle 6"/>
          <p:cNvSpPr/>
          <p:nvPr userDrawn="1"/>
        </p:nvSpPr>
        <p:spPr>
          <a:xfrm>
            <a:off x="8371368" y="4356249"/>
            <a:ext cx="772633" cy="822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pic>
        <p:nvPicPr>
          <p:cNvPr id="8" name="Picture 7" descr="edureka logol.jpg"/>
          <p:cNvPicPr>
            <a:picLocks noChangeAspect="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3200400" y="1200152"/>
            <a:ext cx="3238500" cy="6536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27096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1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dirty="0">
              <a:solidFill>
                <a:prstClr val="white"/>
              </a:solidFill>
            </a:endParaRPr>
          </a:p>
        </p:txBody>
      </p:sp>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2" name="Picture 7" descr="edureka logol.jpg"/>
          <p:cNvPicPr>
            <a:picLocks noChangeAspect="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TextBox 8"/>
          <p:cNvSpPr txBox="1"/>
          <p:nvPr userDrawn="1"/>
        </p:nvSpPr>
        <p:spPr>
          <a:xfrm>
            <a:off x="6896100" y="4803978"/>
            <a:ext cx="2819400" cy="276999"/>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www.edureka.co/python</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930560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800"/>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Course 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163140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ourse Topic">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800"/>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Course 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Content Placeholder 2"/>
          <p:cNvSpPr>
            <a:spLocks noGrp="1"/>
          </p:cNvSpPr>
          <p:nvPr userDrawn="1"/>
        </p:nvSpPr>
        <p:spPr>
          <a:xfrm>
            <a:off x="517134" y="771550"/>
            <a:ext cx="4373810"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1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b="1" dirty="0">
                <a:solidFill>
                  <a:srgbClr val="262626"/>
                </a:solidFill>
                <a:latin typeface="Tahoma" panose="020B0604030504040204" pitchFamily="34" charset="0"/>
                <a:ea typeface="Tahoma" panose="020B0604030504040204" pitchFamily="34" charset="0"/>
                <a:cs typeface="Tahoma" panose="020B0604030504040204" pitchFamily="34" charset="0"/>
              </a:rPr>
              <a:t>Introduction to Pentaho BI Suite</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2</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Report Designer - Basic</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3</a:t>
            </a: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Report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Designer - Advanced</a:t>
            </a: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4</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Data Integration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Introduction</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5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Data Integration - Transformation</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6</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Data Integration - Job and More</a:t>
            </a: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p:txBody>
      </p:sp>
      <p:sp>
        <p:nvSpPr>
          <p:cNvPr id="10" name="Content Placeholder 2"/>
          <p:cNvSpPr>
            <a:spLocks noGrp="1"/>
          </p:cNvSpPr>
          <p:nvPr userDrawn="1"/>
        </p:nvSpPr>
        <p:spPr>
          <a:xfrm>
            <a:off x="4580404" y="771550"/>
            <a:ext cx="4106416"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7</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Pentaho BA Server and User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Console</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8</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Project</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lvl="1">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6851625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3" Type="http://schemas.openxmlformats.org/officeDocument/2006/relationships/slideLayout" Target="../slideLayouts/slideLayout8.xml"/><Relationship Id="rId21" Type="http://schemas.openxmlformats.org/officeDocument/2006/relationships/slideLayout" Target="../slideLayouts/slideLayout26.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24" Type="http://schemas.openxmlformats.org/officeDocument/2006/relationships/theme" Target="../theme/theme2.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2.jpe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3.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0" Type="http://schemas.openxmlformats.org/officeDocument/2006/relationships/image" Target="../media/image2.jpeg"/><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10" Type="http://schemas.openxmlformats.org/officeDocument/2006/relationships/slideLayout" Target="../slideLayouts/slideLayout56.xml"/><Relationship Id="rId19" Type="http://schemas.openxmlformats.org/officeDocument/2006/relationships/theme" Target="../theme/theme4.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theme" Target="../theme/theme5.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19051"/>
            <a:ext cx="9144000" cy="5143499"/>
          </a:xfrm>
          <a:prstGeom prst="rect">
            <a:avLst/>
          </a:prstGeom>
          <a:blipFill>
            <a:blip r:embed="rId7" cstate="print"/>
            <a:stretch>
              <a:fillRect/>
            </a:stretch>
          </a:blipFill>
        </p:spPr>
        <p:txBody>
          <a:bodyPr wrap="square" lIns="0" tIns="0" rIns="0" bIns="0" rtlCol="0">
            <a:spAutoFit/>
          </a:bodyPr>
          <a:lstStyle/>
          <a:p>
            <a:endParaRPr dirty="0"/>
          </a:p>
        </p:txBody>
      </p:sp>
      <p:sp>
        <p:nvSpPr>
          <p:cNvPr id="2" name="Holder 2"/>
          <p:cNvSpPr>
            <a:spLocks noGrp="1"/>
          </p:cNvSpPr>
          <p:nvPr>
            <p:ph type="title"/>
          </p:nvPr>
        </p:nvSpPr>
        <p:spPr>
          <a:xfrm>
            <a:off x="483209" y="217551"/>
            <a:ext cx="8177580" cy="426084"/>
          </a:xfrm>
          <a:prstGeom prst="rect">
            <a:avLst/>
          </a:prstGeom>
        </p:spPr>
        <p:txBody>
          <a:bodyPr wrap="square" lIns="0" tIns="0" rIns="0" bIns="0">
            <a:spAutoFit/>
          </a:bodyPr>
          <a:lstStyle>
            <a:lvl1pPr>
              <a:defRPr sz="2600">
                <a:solidFill>
                  <a:srgbClr val="252525"/>
                </a:solidFill>
                <a:latin typeface="Calibri"/>
                <a:cs typeface="Calibri"/>
              </a:defRPr>
            </a:lvl1pPr>
          </a:lstStyle>
          <a:p>
            <a:endParaRPr/>
          </a:p>
        </p:txBody>
      </p:sp>
      <p:sp>
        <p:nvSpPr>
          <p:cNvPr id="3" name="Holder 3"/>
          <p:cNvSpPr>
            <a:spLocks noGrp="1"/>
          </p:cNvSpPr>
          <p:nvPr>
            <p:ph type="body" idx="1"/>
          </p:nvPr>
        </p:nvSpPr>
        <p:spPr>
          <a:xfrm>
            <a:off x="1007745" y="1112392"/>
            <a:ext cx="7128509" cy="1288414"/>
          </a:xfrm>
          <a:prstGeom prst="rect">
            <a:avLst/>
          </a:prstGeom>
        </p:spPr>
        <p:txBody>
          <a:bodyPr wrap="square" lIns="0" tIns="0" rIns="0" bIns="0">
            <a:spAutoFit/>
          </a:bodyPr>
          <a:lstStyle>
            <a:lvl1pPr>
              <a:defRPr sz="1400" b="1">
                <a:solidFill>
                  <a:schemeClr val="bg1"/>
                </a:solidFill>
                <a:latin typeface="Tahoma"/>
                <a:cs typeface="Tahoma"/>
              </a:defRPr>
            </a:lvl1pPr>
          </a:lstStyle>
          <a:p>
            <a:endParaRPr/>
          </a:p>
        </p:txBody>
      </p:sp>
      <p:sp>
        <p:nvSpPr>
          <p:cNvPr id="4" name="Holder 4"/>
          <p:cNvSpPr>
            <a:spLocks noGrp="1"/>
          </p:cNvSpPr>
          <p:nvPr>
            <p:ph type="ftr" sz="quarter" idx="5"/>
          </p:nvPr>
        </p:nvSpPr>
        <p:spPr>
          <a:xfrm>
            <a:off x="7223506" y="4840833"/>
            <a:ext cx="1668145" cy="191770"/>
          </a:xfrm>
          <a:prstGeom prst="rect">
            <a:avLst/>
          </a:prstGeom>
        </p:spPr>
        <p:txBody>
          <a:bodyPr wrap="square" lIns="0" tIns="0" rIns="0" bIns="0">
            <a:spAutoFit/>
          </a:bodyPr>
          <a:lstStyle>
            <a:lvl1pPr>
              <a:defRPr sz="1200">
                <a:solidFill>
                  <a:srgbClr val="006FC0"/>
                </a:solidFill>
                <a:latin typeface="Tahoma"/>
                <a:cs typeface="Tahoma"/>
              </a:defRPr>
            </a:lvl1pPr>
          </a:lstStyle>
          <a:p>
            <a:pPr marL="12700"/>
            <a:r>
              <a:rPr lang="en-IN" spc="-5" dirty="0" smtClean="0"/>
              <a:t>ww</a:t>
            </a:r>
            <a:r>
              <a:rPr lang="en-IN" spc="-40" dirty="0" smtClean="0"/>
              <a:t>w</a:t>
            </a:r>
            <a:r>
              <a:rPr lang="en-IN" spc="-5" dirty="0" smtClean="0"/>
              <a:t>.edureka.</a:t>
            </a:r>
            <a:r>
              <a:rPr lang="en-IN" dirty="0" smtClean="0"/>
              <a:t>in/python</a:t>
            </a:r>
            <a:endParaRPr lang="en-IN" dirty="0"/>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endParaRPr lang="en-US" dirty="0"/>
          </a:p>
        </p:txBody>
      </p:sp>
      <p:pic>
        <p:nvPicPr>
          <p:cNvPr id="8" name="Picture 7" descr="edureka logol.jpg"/>
          <p:cNvPicPr>
            <a:picLocks noChangeAspect="1"/>
          </p:cNvPicPr>
          <p:nvPr userDrawn="1"/>
        </p:nvPicPr>
        <p:blipFill rotWithShape="1">
          <a:blip r:embed="rId8" cstate="print"/>
          <a:srcRect b="11556"/>
          <a:stretch/>
        </p:blipFill>
        <p:spPr>
          <a:xfrm>
            <a:off x="7277088" y="209550"/>
            <a:ext cx="1714512" cy="3810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685766"/>
            <a:endParaRPr lang="en-US" dirty="0">
              <a:solidFill>
                <a:srgbClr val="262626">
                  <a:tint val="75000"/>
                </a:srgb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rgbClr val="FF0000"/>
                </a:solidFill>
              </a:defRPr>
            </a:lvl1pPr>
          </a:lstStyle>
          <a:p>
            <a:pPr defTabSz="685766"/>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685766"/>
            <a:fld id="{240D5ECE-8B49-45CD-BE81-EF81920D1969}" type="slidenum">
              <a:rPr lang="en-US" smtClean="0">
                <a:solidFill>
                  <a:srgbClr val="262626">
                    <a:tint val="75000"/>
                  </a:srgbClr>
                </a:solidFill>
              </a:rPr>
              <a:pPr defTabSz="685766"/>
              <a:t>‹#›</a:t>
            </a:fld>
            <a:endParaRPr lang="en-US" dirty="0">
              <a:solidFill>
                <a:srgbClr val="262626">
                  <a:tint val="75000"/>
                </a:srgbClr>
              </a:solidFill>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1587937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89" r:id="rId23"/>
  </p:sldLayoutIdLst>
  <p:timing>
    <p:tnLst>
      <p:par>
        <p:cTn id="1" dur="indefinite" restart="never" nodeType="tmRoot"/>
      </p:par>
    </p:tnLst>
  </p:timing>
  <p:hf sldNum="0" hdr="0" ftr="0" dt="0"/>
  <p:txStyles>
    <p:titleStyle>
      <a:lvl1pPr algn="ctr" defTabSz="914333" rtl="0" eaLnBrk="1" latinLnBrk="0" hangingPunct="1">
        <a:spcBef>
          <a:spcPct val="0"/>
        </a:spcBef>
        <a:buNone/>
        <a:defRPr sz="4400" kern="1200">
          <a:solidFill>
            <a:schemeClr val="tx1"/>
          </a:solidFill>
          <a:latin typeface="+mj-lt"/>
          <a:ea typeface="+mj-ea"/>
          <a:cs typeface="+mj-cs"/>
        </a:defRPr>
      </a:lvl1pPr>
    </p:titleStyle>
    <p:body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3" rtl="0" eaLnBrk="1" latinLnBrk="0" hangingPunct="1">
        <a:defRPr sz="1800" kern="1200">
          <a:solidFill>
            <a:schemeClr val="tx1"/>
          </a:solidFill>
          <a:latin typeface="+mn-lt"/>
          <a:ea typeface="+mn-ea"/>
          <a:cs typeface="+mn-cs"/>
        </a:defRPr>
      </a:lvl1pPr>
      <a:lvl2pPr marL="457166" algn="l" defTabSz="914333" rtl="0" eaLnBrk="1" latinLnBrk="0" hangingPunct="1">
        <a:defRPr sz="1800" kern="1200">
          <a:solidFill>
            <a:schemeClr val="tx1"/>
          </a:solidFill>
          <a:latin typeface="+mn-lt"/>
          <a:ea typeface="+mn-ea"/>
          <a:cs typeface="+mn-cs"/>
        </a:defRPr>
      </a:lvl2pPr>
      <a:lvl3pPr marL="914333" algn="l" defTabSz="914333" rtl="0" eaLnBrk="1" latinLnBrk="0" hangingPunct="1">
        <a:defRPr sz="1800" kern="1200">
          <a:solidFill>
            <a:schemeClr val="tx1"/>
          </a:solidFill>
          <a:latin typeface="+mn-lt"/>
          <a:ea typeface="+mn-ea"/>
          <a:cs typeface="+mn-cs"/>
        </a:defRPr>
      </a:lvl3pPr>
      <a:lvl4pPr marL="1371498" algn="l" defTabSz="914333" rtl="0" eaLnBrk="1" latinLnBrk="0" hangingPunct="1">
        <a:defRPr sz="1800" kern="1200">
          <a:solidFill>
            <a:schemeClr val="tx1"/>
          </a:solidFill>
          <a:latin typeface="+mn-lt"/>
          <a:ea typeface="+mn-ea"/>
          <a:cs typeface="+mn-cs"/>
        </a:defRPr>
      </a:lvl4pPr>
      <a:lvl5pPr marL="1828664" algn="l" defTabSz="914333" rtl="0" eaLnBrk="1" latinLnBrk="0" hangingPunct="1">
        <a:defRPr sz="1800" kern="1200">
          <a:solidFill>
            <a:schemeClr val="tx1"/>
          </a:solidFill>
          <a:latin typeface="+mn-lt"/>
          <a:ea typeface="+mn-ea"/>
          <a:cs typeface="+mn-cs"/>
        </a:defRPr>
      </a:lvl5pPr>
      <a:lvl6pPr marL="2285829" algn="l" defTabSz="914333" rtl="0" eaLnBrk="1" latinLnBrk="0" hangingPunct="1">
        <a:defRPr sz="1800" kern="1200">
          <a:solidFill>
            <a:schemeClr val="tx1"/>
          </a:solidFill>
          <a:latin typeface="+mn-lt"/>
          <a:ea typeface="+mn-ea"/>
          <a:cs typeface="+mn-cs"/>
        </a:defRPr>
      </a:lvl6pPr>
      <a:lvl7pPr marL="2742995" algn="l" defTabSz="914333" rtl="0" eaLnBrk="1" latinLnBrk="0" hangingPunct="1">
        <a:defRPr sz="1800" kern="1200">
          <a:solidFill>
            <a:schemeClr val="tx1"/>
          </a:solidFill>
          <a:latin typeface="+mn-lt"/>
          <a:ea typeface="+mn-ea"/>
          <a:cs typeface="+mn-cs"/>
        </a:defRPr>
      </a:lvl7pPr>
      <a:lvl8pPr marL="3200160" algn="l" defTabSz="914333" rtl="0" eaLnBrk="1" latinLnBrk="0" hangingPunct="1">
        <a:defRPr sz="1800" kern="1200">
          <a:solidFill>
            <a:schemeClr val="tx1"/>
          </a:solidFill>
          <a:latin typeface="+mn-lt"/>
          <a:ea typeface="+mn-ea"/>
          <a:cs typeface="+mn-cs"/>
        </a:defRPr>
      </a:lvl8pPr>
      <a:lvl9pPr marL="3657326" algn="l" defTabSz="91433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srgbClr val="262626">
                  <a:tint val="75000"/>
                </a:srgb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7" descr="edureka logol.jpg"/>
          <p:cNvPicPr>
            <a:picLocks noChangeAspect="1"/>
          </p:cNvPicPr>
          <p:nvPr userDrawn="1"/>
        </p:nvPicPr>
        <p:blipFill>
          <a:blip r:embed="rId20"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52450208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258050E-B668-4FA7-85AD-C750C80A6E9B}" type="datetimeFigureOut">
              <a:rPr lang="en-US" smtClean="0">
                <a:solidFill>
                  <a:srgbClr val="262626">
                    <a:tint val="75000"/>
                  </a:srgbClr>
                </a:solidFill>
              </a:rPr>
              <a:pPr/>
              <a:t>11/13/2014</a:t>
            </a:fld>
            <a:endParaRPr lang="en-US" dirty="0">
              <a:solidFill>
                <a:srgbClr val="262626">
                  <a:tint val="75000"/>
                </a:srgb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srgbClr val="262626">
                  <a:tint val="75000"/>
                </a:srgb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40D5ECE-8B49-45CD-BE81-EF81920D1969}" type="slidenum">
              <a:rPr lang="en-US" smtClean="0">
                <a:solidFill>
                  <a:srgbClr val="262626">
                    <a:tint val="75000"/>
                  </a:srgbClr>
                </a:solidFill>
              </a:rPr>
              <a:pPr/>
              <a:t>‹#›</a:t>
            </a:fld>
            <a:endParaRPr lang="en-US" dirty="0">
              <a:solidFill>
                <a:srgbClr val="262626">
                  <a:tint val="75000"/>
                </a:srgbClr>
              </a:solidFill>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extBox 10"/>
          <p:cNvSpPr txBox="1"/>
          <p:nvPr userDrawn="1"/>
        </p:nvSpPr>
        <p:spPr>
          <a:xfrm>
            <a:off x="34925" y="485358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4876801" y="4804689"/>
            <a:ext cx="4280034"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www.edureka.co/android-development-certification-course</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7" descr="edureka logol.jpg"/>
          <p:cNvPicPr>
            <a:picLocks noChangeAspect="1"/>
          </p:cNvPicPr>
          <p:nvPr userDrawn="1"/>
        </p:nvPicPr>
        <p:blipFill>
          <a:blip r:embed="rId20" cstate="print">
            <a:extLst>
              <a:ext uri="{28A0092B-C50C-407E-A947-70E740481C1C}">
                <a14:useLocalDpi xmlns:a14="http://schemas.microsoft.com/office/drawing/2010/main" val="0"/>
              </a:ext>
            </a:extLst>
          </a:blip>
          <a:srcRect/>
          <a:stretch>
            <a:fillRect/>
          </a:stretch>
        </p:blipFill>
        <p:spPr bwMode="auto">
          <a:xfrm>
            <a:off x="7315200" y="133350"/>
            <a:ext cx="1714500" cy="422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083141174"/>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685783"/>
            <a:endParaRPr lang="en-US" dirty="0">
              <a:solidFill>
                <a:srgbClr val="262626">
                  <a:tint val="75000"/>
                </a:srgb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rgbClr val="FF0000"/>
                </a:solidFill>
              </a:defRPr>
            </a:lvl1pPr>
          </a:lstStyle>
          <a:p>
            <a:pPr defTabSz="685783"/>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685783"/>
            <a:fld id="{240D5ECE-8B49-45CD-BE81-EF81920D1969}" type="slidenum">
              <a:rPr lang="en-US" smtClean="0">
                <a:solidFill>
                  <a:srgbClr val="262626">
                    <a:tint val="75000"/>
                  </a:srgbClr>
                </a:solidFill>
              </a:rPr>
              <a:pPr defTabSz="685783"/>
              <a:t>‹#›</a:t>
            </a:fld>
            <a:endParaRPr lang="en-US" dirty="0">
              <a:solidFill>
                <a:srgbClr val="262626">
                  <a:tint val="75000"/>
                </a:srgbClr>
              </a:solidFill>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64738537"/>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Lst>
  <p:timing>
    <p:tnLst>
      <p:par>
        <p:cTn id="1" dur="indefinite" restart="never" nodeType="tmRoot"/>
      </p:par>
    </p:tnLst>
  </p:timing>
  <p:hf sldNum="0" hdr="0" ftr="0" dt="0"/>
  <p:txStyles>
    <p:titleStyle>
      <a:lvl1pPr algn="ctr" defTabSz="914355" rtl="0" eaLnBrk="1" latinLnBrk="0" hangingPunct="1">
        <a:spcBef>
          <a:spcPct val="0"/>
        </a:spcBef>
        <a:buNone/>
        <a:defRPr sz="4400" kern="1200">
          <a:solidFill>
            <a:schemeClr val="tx1"/>
          </a:solidFill>
          <a:latin typeface="+mj-lt"/>
          <a:ea typeface="+mj-ea"/>
          <a:cs typeface="+mj-cs"/>
        </a:defRPr>
      </a:lvl1pPr>
    </p:titleStyle>
    <p:bodyStyle>
      <a:lvl1pPr marL="342884" indent="-342884" algn="l" defTabSz="914355"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13" indent="-285736" algn="l" defTabSz="914355"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44" indent="-228588" algn="l" defTabSz="914355"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20"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97"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74"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8"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les@edureka.co" TargetMode="External"/><Relationship Id="rId2" Type="http://schemas.openxmlformats.org/officeDocument/2006/relationships/image" Target="../media/image48.jpg"/><Relationship Id="rId1" Type="http://schemas.openxmlformats.org/officeDocument/2006/relationships/slideLayout" Target="../slideLayouts/slideLayout5.xml"/><Relationship Id="rId4" Type="http://schemas.openxmlformats.org/officeDocument/2006/relationships/hyperlink" Target="http://www.edureka.co/pytho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www-01.ibm.com/software/data/bigdata/"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png"/><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0485" y="366437"/>
            <a:ext cx="1992030" cy="1962150"/>
          </a:xfrm>
          <a:prstGeom prst="rect">
            <a:avLst/>
          </a:prstGeom>
        </p:spPr>
      </p:pic>
      <p:sp>
        <p:nvSpPr>
          <p:cNvPr id="7" name="TextBox 6"/>
          <p:cNvSpPr txBox="1"/>
          <p:nvPr/>
        </p:nvSpPr>
        <p:spPr>
          <a:xfrm>
            <a:off x="1447800" y="2306659"/>
            <a:ext cx="6328227" cy="400110"/>
          </a:xfrm>
          <a:prstGeom prst="rect">
            <a:avLst/>
          </a:prstGeom>
          <a:noFill/>
        </p:spPr>
        <p:txBody>
          <a:bodyPr wrap="square" rtlCol="0">
            <a:spAutoFit/>
          </a:bodyPr>
          <a:lstStyle/>
          <a:p>
            <a:pPr algn="ctr"/>
            <a:r>
              <a:rPr lang="en-IN" sz="2000" b="1" dirty="0" smtClean="0">
                <a:latin typeface="Castellar" panose="020A0402060406010301" pitchFamily="18" charset="0"/>
              </a:rPr>
              <a:t>Python For BIG DATA ANALYTICS</a:t>
            </a:r>
            <a:endParaRPr lang="en-IN" sz="2000" b="1" dirty="0">
              <a:latin typeface="Castellar" panose="020A0402060406010301" pitchFamily="18" charset="0"/>
            </a:endParaRPr>
          </a:p>
        </p:txBody>
      </p:sp>
      <p:sp>
        <p:nvSpPr>
          <p:cNvPr id="10" name="TextBox 9"/>
          <p:cNvSpPr txBox="1"/>
          <p:nvPr/>
        </p:nvSpPr>
        <p:spPr>
          <a:xfrm>
            <a:off x="435372" y="3181350"/>
            <a:ext cx="5029200" cy="738664"/>
          </a:xfrm>
          <a:prstGeom prst="rect">
            <a:avLst/>
          </a:prstGeom>
          <a:noFill/>
        </p:spPr>
        <p:txBody>
          <a:bodyPr wrap="square" rtlCol="0">
            <a:spAutoFit/>
          </a:bodyPr>
          <a:lstStyle/>
          <a:p>
            <a:r>
              <a:rPr lang="en-US" sz="1400" dirty="0" smtClean="0">
                <a:solidFill>
                  <a:srgbClr val="0070C0"/>
                </a:solidFill>
              </a:rPr>
              <a:t>For Queries:</a:t>
            </a:r>
            <a:r>
              <a:rPr lang="en-US" sz="1400" dirty="0">
                <a:solidFill>
                  <a:srgbClr val="0070C0"/>
                </a:solidFill>
              </a:rPr>
              <a:t> </a:t>
            </a:r>
            <a:endParaRPr lang="en-US" sz="1400" dirty="0" smtClean="0">
              <a:solidFill>
                <a:srgbClr val="0070C0"/>
              </a:solidFill>
            </a:endParaRPr>
          </a:p>
          <a:p>
            <a:r>
              <a:rPr lang="en-US" sz="1400" dirty="0" smtClean="0"/>
              <a:t>Post on Twitter @edurekaIN: </a:t>
            </a:r>
            <a:r>
              <a:rPr lang="en-US" sz="1400" dirty="0" smtClean="0">
                <a:solidFill>
                  <a:srgbClr val="00B0F0"/>
                </a:solidFill>
              </a:rPr>
              <a:t>#askEdureka</a:t>
            </a:r>
          </a:p>
          <a:p>
            <a:r>
              <a:rPr lang="en-US" sz="1400" dirty="0" smtClean="0"/>
              <a:t>Post on Facebook </a:t>
            </a:r>
            <a:r>
              <a:rPr lang="en-US" sz="1400" dirty="0" smtClean="0">
                <a:solidFill>
                  <a:srgbClr val="00B0F0"/>
                </a:solidFill>
              </a:rPr>
              <a:t>/edurekaIN</a:t>
            </a:r>
            <a:endParaRPr lang="en-US" sz="1400" dirty="0">
              <a:solidFill>
                <a:srgbClr val="00B0F0"/>
              </a:solidFill>
            </a:endParaRPr>
          </a:p>
        </p:txBody>
      </p:sp>
      <p:sp>
        <p:nvSpPr>
          <p:cNvPr id="11" name="TextBox 10"/>
          <p:cNvSpPr txBox="1"/>
          <p:nvPr/>
        </p:nvSpPr>
        <p:spPr>
          <a:xfrm>
            <a:off x="5867400" y="3181350"/>
            <a:ext cx="2619118" cy="830997"/>
          </a:xfrm>
          <a:prstGeom prst="rect">
            <a:avLst/>
          </a:prstGeom>
          <a:noFill/>
        </p:spPr>
        <p:txBody>
          <a:bodyPr wrap="square" rtlCol="0">
            <a:spAutoFit/>
          </a:bodyPr>
          <a:lstStyle/>
          <a:p>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For more details please contact us: </a:t>
            </a:r>
          </a:p>
          <a:p>
            <a:r>
              <a:rPr lang="en-IN" sz="1200" dirty="0" smtClean="0">
                <a:latin typeface="Tahoma" panose="020B0604030504040204" pitchFamily="34" charset="0"/>
                <a:ea typeface="Tahoma" panose="020B0604030504040204" pitchFamily="34" charset="0"/>
                <a:cs typeface="Tahoma" panose="020B0604030504040204" pitchFamily="34" charset="0"/>
              </a:rPr>
              <a:t>US : 1800 275 9730 (toll free)</a:t>
            </a:r>
          </a:p>
          <a:p>
            <a:r>
              <a:rPr lang="en-IN" sz="1200" dirty="0" smtClean="0">
                <a:latin typeface="Tahoma" panose="020B0604030504040204" pitchFamily="34" charset="0"/>
                <a:ea typeface="Tahoma" panose="020B0604030504040204" pitchFamily="34" charset="0"/>
                <a:cs typeface="Tahoma" panose="020B0604030504040204" pitchFamily="34" charset="0"/>
              </a:rPr>
              <a:t>INDIA </a:t>
            </a:r>
            <a:r>
              <a:rPr lang="en-IN" sz="1200" dirty="0">
                <a:latin typeface="Tahoma" panose="020B0604030504040204" pitchFamily="34" charset="0"/>
                <a:ea typeface="Tahoma" panose="020B0604030504040204" pitchFamily="34" charset="0"/>
                <a:cs typeface="Tahoma" panose="020B0604030504040204" pitchFamily="34" charset="0"/>
              </a:rPr>
              <a:t>: +91 88808 62004</a:t>
            </a:r>
          </a:p>
          <a:p>
            <a:r>
              <a:rPr lang="en-IN" sz="1200" dirty="0">
                <a:latin typeface="Tahoma" panose="020B0604030504040204" pitchFamily="34" charset="0"/>
                <a:ea typeface="Tahoma" panose="020B0604030504040204" pitchFamily="34" charset="0"/>
                <a:cs typeface="Tahoma" panose="020B0604030504040204" pitchFamily="34" charset="0"/>
              </a:rPr>
              <a:t>Email Us : </a:t>
            </a:r>
            <a:r>
              <a:rPr lang="en-IN" sz="1200" dirty="0" smtClean="0">
                <a:latin typeface="Tahoma" panose="020B0604030504040204" pitchFamily="34" charset="0"/>
                <a:ea typeface="Tahoma" panose="020B0604030504040204" pitchFamily="34" charset="0"/>
                <a:cs typeface="Tahoma" panose="020B0604030504040204" pitchFamily="34" charset="0"/>
                <a:hlinkClick r:id="rId3"/>
              </a:rPr>
              <a:t>sales@edureka.co</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
        <p:nvSpPr>
          <p:cNvPr id="12" name="Rectangle 11"/>
          <p:cNvSpPr/>
          <p:nvPr/>
        </p:nvSpPr>
        <p:spPr>
          <a:xfrm>
            <a:off x="2133600" y="2706769"/>
            <a:ext cx="7948865" cy="492443"/>
          </a:xfrm>
          <a:prstGeom prst="rect">
            <a:avLst/>
          </a:prstGeom>
        </p:spPr>
        <p:txBody>
          <a:bodyPr wrap="square">
            <a:spAutoFit/>
          </a:bodyPr>
          <a:lstStyle/>
          <a:p>
            <a:r>
              <a:rPr lang="en-IN" sz="1200" dirty="0">
                <a:latin typeface="Tahoma" panose="020B0604030504040204" pitchFamily="34" charset="0"/>
                <a:ea typeface="Tahoma" panose="020B0604030504040204" pitchFamily="34" charset="0"/>
                <a:cs typeface="Tahoma" panose="020B0604030504040204" pitchFamily="34" charset="0"/>
              </a:rPr>
              <a:t>View </a:t>
            </a:r>
            <a:r>
              <a:rPr lang="en-IN" sz="1200" dirty="0" smtClean="0">
                <a:latin typeface="Tahoma" panose="020B0604030504040204" pitchFamily="34" charset="0"/>
                <a:ea typeface="Tahoma" panose="020B0604030504040204" pitchFamily="34" charset="0"/>
                <a:cs typeface="Tahoma" panose="020B0604030504040204" pitchFamily="34" charset="0"/>
              </a:rPr>
              <a:t>Mastering Python course </a:t>
            </a:r>
            <a:r>
              <a:rPr lang="en-IN" sz="1200" dirty="0">
                <a:latin typeface="Tahoma" panose="020B0604030504040204" pitchFamily="34" charset="0"/>
                <a:ea typeface="Tahoma" panose="020B0604030504040204" pitchFamily="34" charset="0"/>
                <a:cs typeface="Tahoma" panose="020B0604030504040204" pitchFamily="34" charset="0"/>
              </a:rPr>
              <a:t>details </a:t>
            </a:r>
            <a:r>
              <a:rPr lang="en-IN" sz="1200" dirty="0" smtClean="0">
                <a:latin typeface="Tahoma" panose="020B0604030504040204" pitchFamily="34" charset="0"/>
                <a:ea typeface="Tahoma" panose="020B0604030504040204" pitchFamily="34" charset="0"/>
                <a:cs typeface="Tahoma" panose="020B0604030504040204" pitchFamily="34" charset="0"/>
              </a:rPr>
              <a:t>at </a:t>
            </a:r>
            <a:r>
              <a:rPr lang="en-IN" sz="1200" dirty="0">
                <a:latin typeface="Tahoma" panose="020B0604030504040204" pitchFamily="34" charset="0"/>
                <a:ea typeface="Tahoma" panose="020B0604030504040204" pitchFamily="34" charset="0"/>
                <a:cs typeface="Tahoma" panose="020B0604030504040204" pitchFamily="34" charset="0"/>
                <a:hlinkClick r:id="rId4"/>
              </a:rPr>
              <a:t>http://</a:t>
            </a:r>
            <a:r>
              <a:rPr lang="en-IN" sz="1200" dirty="0" smtClean="0">
                <a:latin typeface="Tahoma" panose="020B0604030504040204" pitchFamily="34" charset="0"/>
                <a:ea typeface="Tahoma" panose="020B0604030504040204" pitchFamily="34" charset="0"/>
                <a:cs typeface="Tahoma" panose="020B0604030504040204" pitchFamily="34" charset="0"/>
                <a:hlinkClick r:id="rId4"/>
              </a:rPr>
              <a:t>www.edureka.co/python</a:t>
            </a:r>
            <a:endParaRPr lang="en-IN" sz="1200" dirty="0" smtClean="0">
              <a:latin typeface="Tahoma" panose="020B0604030504040204" pitchFamily="34" charset="0"/>
              <a:ea typeface="Tahoma" panose="020B0604030504040204" pitchFamily="34" charset="0"/>
              <a:cs typeface="Tahoma" panose="020B0604030504040204" pitchFamily="34" charset="0"/>
            </a:endParaRPr>
          </a:p>
          <a:p>
            <a:endParaRPr lang="en-IN" sz="14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049121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057400" y="4724489"/>
            <a:ext cx="3810000" cy="215444"/>
          </a:xfrm>
          <a:prstGeom prst="rect">
            <a:avLst/>
          </a:prstGeom>
        </p:spPr>
        <p:txBody>
          <a:bodyPr wrap="square">
            <a:spAutoFit/>
          </a:bodyPr>
          <a:lstStyle/>
          <a:p>
            <a:r>
              <a:rPr lang="en-IN" sz="800" dirty="0"/>
              <a:t>http://wp.streetwise.co/wp-content/uploads/2012/08/Amazon-Recommendations.png</a:t>
            </a:r>
          </a:p>
        </p:txBody>
      </p:sp>
      <p:sp>
        <p:nvSpPr>
          <p:cNvPr id="6" name="Rectangle 5"/>
          <p:cNvSpPr/>
          <p:nvPr/>
        </p:nvSpPr>
        <p:spPr>
          <a:xfrm>
            <a:off x="4180609" y="1504950"/>
            <a:ext cx="4125191" cy="646331"/>
          </a:xfrm>
          <a:prstGeom prst="rect">
            <a:avLst/>
          </a:prstGeom>
        </p:spPr>
        <p:txBody>
          <a:bodyPr wrap="square">
            <a:spAutoFit/>
          </a:bodyPr>
          <a:lstStyle/>
          <a:p>
            <a:r>
              <a:rPr lang="en-IN" sz="1200" dirty="0">
                <a:latin typeface="Tahoma" panose="020B0604030504040204" pitchFamily="34" charset="0"/>
                <a:ea typeface="Tahoma" panose="020B0604030504040204" pitchFamily="34" charset="0"/>
                <a:cs typeface="Tahoma" panose="020B0604030504040204" pitchFamily="34" charset="0"/>
              </a:rPr>
              <a:t>Amazon has an unrivalled bank of data on online consumer purchasing behaviour that it can mine from its 152 million customer </a:t>
            </a:r>
            <a:r>
              <a:rPr lang="en-IN" sz="1200" dirty="0" smtClean="0">
                <a:latin typeface="Tahoma" panose="020B0604030504040204" pitchFamily="34" charset="0"/>
                <a:ea typeface="Tahoma" panose="020B0604030504040204" pitchFamily="34" charset="0"/>
                <a:cs typeface="Tahoma" panose="020B0604030504040204" pitchFamily="34" charset="0"/>
              </a:rPr>
              <a:t>accounts</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7" name="Rectangle 6"/>
          <p:cNvSpPr/>
          <p:nvPr/>
        </p:nvSpPr>
        <p:spPr>
          <a:xfrm>
            <a:off x="4168674" y="2183981"/>
            <a:ext cx="4213326" cy="830997"/>
          </a:xfrm>
          <a:prstGeom prst="rect">
            <a:avLst/>
          </a:prstGeom>
        </p:spPr>
        <p:txBody>
          <a:bodyPr wrap="square">
            <a:spAutoFit/>
          </a:bodyPr>
          <a:lstStyle/>
          <a:p>
            <a:r>
              <a:rPr lang="en-IN" sz="1200" dirty="0">
                <a:latin typeface="Tahoma" panose="020B0604030504040204" pitchFamily="34" charset="0"/>
                <a:ea typeface="Tahoma" panose="020B0604030504040204" pitchFamily="34" charset="0"/>
                <a:cs typeface="Tahoma" panose="020B0604030504040204" pitchFamily="34" charset="0"/>
              </a:rPr>
              <a:t>Amazon also uses Big Data to monitor, track and secure its 1.5 billion items in its retail store that are laying around it 200 fulfilment centres around the world. Amazon stores the product catalogue data in </a:t>
            </a:r>
            <a:r>
              <a:rPr lang="en-IN" sz="1200" dirty="0" smtClean="0">
                <a:latin typeface="Tahoma" panose="020B0604030504040204" pitchFamily="34" charset="0"/>
                <a:ea typeface="Tahoma" panose="020B0604030504040204" pitchFamily="34" charset="0"/>
                <a:cs typeface="Tahoma" panose="020B0604030504040204" pitchFamily="34" charset="0"/>
              </a:rPr>
              <a:t>S3</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4168674" y="3059001"/>
            <a:ext cx="4213326" cy="1033697"/>
          </a:xfrm>
          <a:prstGeom prst="rect">
            <a:avLst/>
          </a:prstGeom>
        </p:spPr>
        <p:txBody>
          <a:bodyPr wrap="square">
            <a:spAutoFit/>
          </a:bodyPr>
          <a:lstStyle/>
          <a:p>
            <a:r>
              <a:rPr lang="en-IN" sz="1200" dirty="0" smtClean="0">
                <a:latin typeface="Tahoma" panose="020B0604030504040204" pitchFamily="34" charset="0"/>
                <a:ea typeface="Tahoma" panose="020B0604030504040204" pitchFamily="34" charset="0"/>
                <a:cs typeface="Tahoma" panose="020B0604030504040204" pitchFamily="34" charset="0"/>
              </a:rPr>
              <a:t>S3 </a:t>
            </a:r>
            <a:r>
              <a:rPr lang="en-IN" sz="1200" dirty="0">
                <a:latin typeface="Tahoma" panose="020B0604030504040204" pitchFamily="34" charset="0"/>
                <a:ea typeface="Tahoma" panose="020B0604030504040204" pitchFamily="34" charset="0"/>
                <a:cs typeface="Tahoma" panose="020B0604030504040204" pitchFamily="34" charset="0"/>
              </a:rPr>
              <a:t>can write, read and delete objects up to 5 TB of data each. The catalogue stored in S3 receives more than 50 million updates a week and every 30 minutes all data received is crunched and reported back to the different warehouses and the </a:t>
            </a:r>
            <a:r>
              <a:rPr lang="en-IN" sz="1200" dirty="0" smtClean="0">
                <a:latin typeface="Tahoma" panose="020B0604030504040204" pitchFamily="34" charset="0"/>
                <a:ea typeface="Tahoma" panose="020B0604030504040204" pitchFamily="34" charset="0"/>
                <a:cs typeface="Tahoma" panose="020B0604030504040204" pitchFamily="34" charset="0"/>
              </a:rPr>
              <a:t>website</a:t>
            </a:r>
            <a:endParaRPr lang="en-IN" sz="1200" dirty="0">
              <a:latin typeface="Tahoma" panose="020B0604030504040204" pitchFamily="34" charset="0"/>
              <a:ea typeface="Tahoma" panose="020B0604030504040204" pitchFamily="34" charset="0"/>
              <a:cs typeface="Tahoma" panose="020B0604030504040204" pitchFamily="34" charset="0"/>
            </a:endParaRPr>
          </a:p>
        </p:txBody>
      </p:sp>
      <p:pic>
        <p:nvPicPr>
          <p:cNvPr id="9" name="Picture 2" descr="http://wp.streetwise.co/wp-content/uploads/2012/08/Amazon-Recommendations.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56774"/>
          <a:stretch/>
        </p:blipFill>
        <p:spPr bwMode="auto">
          <a:xfrm>
            <a:off x="622453" y="1352550"/>
            <a:ext cx="3352800" cy="2819400"/>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
        <p:nvSpPr>
          <p:cNvPr id="10" name="TextBox 9"/>
          <p:cNvSpPr txBox="1"/>
          <p:nvPr/>
        </p:nvSpPr>
        <p:spPr>
          <a:xfrm>
            <a:off x="381000" y="174307"/>
            <a:ext cx="5791200" cy="492443"/>
          </a:xfrm>
          <a:prstGeom prst="rect">
            <a:avLst/>
          </a:prstGeom>
          <a:noFill/>
        </p:spPr>
        <p:txBody>
          <a:bodyPr wrap="square" rtlCol="0">
            <a:spAutoFit/>
          </a:bodyPr>
          <a:lstStyle/>
          <a:p>
            <a:r>
              <a:rPr lang="en-US" sz="2600" dirty="0" smtClean="0"/>
              <a:t>Big Data Scenarios : Amazon.com</a:t>
            </a:r>
            <a:endParaRPr lang="en-IN" sz="2600" dirty="0"/>
          </a:p>
        </p:txBody>
      </p:sp>
    </p:spTree>
    <p:extLst>
      <p:ext uri="{BB962C8B-B14F-4D97-AF65-F5344CB8AC3E}">
        <p14:creationId xmlns:p14="http://schemas.microsoft.com/office/powerpoint/2010/main" val="38990553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52600" y="4716274"/>
            <a:ext cx="5181600" cy="215444"/>
          </a:xfrm>
          <a:prstGeom prst="rect">
            <a:avLst/>
          </a:prstGeom>
        </p:spPr>
        <p:txBody>
          <a:bodyPr wrap="square">
            <a:spAutoFit/>
          </a:bodyPr>
          <a:lstStyle/>
          <a:p>
            <a:r>
              <a:rPr lang="en-IN" sz="800" dirty="0"/>
              <a:t>http://smhttp.23575.nexcesscdn.net/80ABE1/sbmedia/blog/wp-content/uploads/2013/03/netflix-in-asia.png</a:t>
            </a:r>
          </a:p>
        </p:txBody>
      </p:sp>
      <p:grpSp>
        <p:nvGrpSpPr>
          <p:cNvPr id="6" name="Group 5"/>
          <p:cNvGrpSpPr/>
          <p:nvPr/>
        </p:nvGrpSpPr>
        <p:grpSpPr>
          <a:xfrm>
            <a:off x="4343400" y="1394510"/>
            <a:ext cx="4572000" cy="2320240"/>
            <a:chOff x="3804201" y="1492001"/>
            <a:chExt cx="4572000" cy="2320240"/>
          </a:xfrm>
        </p:grpSpPr>
        <p:sp>
          <p:nvSpPr>
            <p:cNvPr id="7" name="Rectangle 6"/>
            <p:cNvSpPr/>
            <p:nvPr/>
          </p:nvSpPr>
          <p:spPr>
            <a:xfrm>
              <a:off x="3804201" y="1492001"/>
              <a:ext cx="4572000" cy="276999"/>
            </a:xfrm>
            <a:prstGeom prst="rect">
              <a:avLst/>
            </a:prstGeom>
          </p:spPr>
          <p:txBody>
            <a:bodyPr>
              <a:spAutoFit/>
            </a:bodyPr>
            <a:lstStyle/>
            <a:p>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Netflix uses 1 petabyte to store the videos for </a:t>
              </a:r>
              <a:r>
                <a:rPr lang="en-IN" sz="1200" dirty="0" smtClean="0">
                  <a:solidFill>
                    <a:srgbClr val="252525"/>
                  </a:solidFill>
                  <a:latin typeface="Tahoma" panose="020B0604030504040204" pitchFamily="34" charset="0"/>
                  <a:ea typeface="Tahoma" panose="020B0604030504040204" pitchFamily="34" charset="0"/>
                  <a:cs typeface="Tahoma" panose="020B0604030504040204" pitchFamily="34" charset="0"/>
                </a:rPr>
                <a:t>streaming</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3804201" y="1897807"/>
              <a:ext cx="4196799" cy="461665"/>
            </a:xfrm>
            <a:prstGeom prst="rect">
              <a:avLst/>
            </a:prstGeom>
          </p:spPr>
          <p:txBody>
            <a:bodyPr wrap="square">
              <a:spAutoFit/>
            </a:bodyPr>
            <a:lstStyle/>
            <a:p>
              <a:pPr algn="just"/>
              <a:r>
                <a:rPr lang="en-IN" sz="1200" dirty="0" smtClean="0">
                  <a:solidFill>
                    <a:srgbClr val="252525"/>
                  </a:solidFill>
                  <a:latin typeface="Tahoma" panose="020B0604030504040204" pitchFamily="34" charset="0"/>
                  <a:ea typeface="Tahoma" panose="020B0604030504040204" pitchFamily="34" charset="0"/>
                  <a:cs typeface="Tahoma" panose="020B0604030504040204" pitchFamily="34" charset="0"/>
                </a:rPr>
                <a:t>BitTorrent </a:t>
              </a:r>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Sync has transferred over 30 petabytes of data since its pre-alpha release in January </a:t>
              </a:r>
              <a:r>
                <a:rPr lang="en-IN" sz="1200" dirty="0" smtClean="0">
                  <a:solidFill>
                    <a:srgbClr val="252525"/>
                  </a:solidFill>
                  <a:latin typeface="Tahoma" panose="020B0604030504040204" pitchFamily="34" charset="0"/>
                  <a:ea typeface="Tahoma" panose="020B0604030504040204" pitchFamily="34" charset="0"/>
                  <a:cs typeface="Tahoma" panose="020B0604030504040204" pitchFamily="34" charset="0"/>
                </a:rPr>
                <a:t>2013</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3804201" y="2457797"/>
              <a:ext cx="4196799" cy="646331"/>
            </a:xfrm>
            <a:prstGeom prst="rect">
              <a:avLst/>
            </a:prstGeom>
          </p:spPr>
          <p:txBody>
            <a:bodyPr wrap="square">
              <a:spAutoFit/>
            </a:bodyPr>
            <a:lstStyle/>
            <a:p>
              <a:pPr algn="just"/>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The 2009 movie </a:t>
              </a:r>
              <a:r>
                <a:rPr lang="en-IN" sz="1200" dirty="0">
                  <a:latin typeface="Tahoma" panose="020B0604030504040204" pitchFamily="34" charset="0"/>
                  <a:ea typeface="Tahoma" panose="020B0604030504040204" pitchFamily="34" charset="0"/>
                  <a:cs typeface="Tahoma" panose="020B0604030504040204" pitchFamily="34" charset="0"/>
                </a:rPr>
                <a:t>Avatar</a:t>
              </a:r>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 is reported to have taken over 1 petabyte of local storage at </a:t>
              </a:r>
              <a:r>
                <a:rPr lang="en-IN" sz="1200" dirty="0">
                  <a:latin typeface="Tahoma" panose="020B0604030504040204" pitchFamily="34" charset="0"/>
                  <a:ea typeface="Tahoma" panose="020B0604030504040204" pitchFamily="34" charset="0"/>
                  <a:cs typeface="Tahoma" panose="020B0604030504040204" pitchFamily="34" charset="0"/>
                </a:rPr>
                <a:t>Weta Digital</a:t>
              </a:r>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 for the rendering of the 3D CGI </a:t>
              </a:r>
              <a:r>
                <a:rPr lang="en-IN" sz="1200" dirty="0" smtClean="0">
                  <a:solidFill>
                    <a:srgbClr val="252525"/>
                  </a:solidFill>
                  <a:latin typeface="Tahoma" panose="020B0604030504040204" pitchFamily="34" charset="0"/>
                  <a:ea typeface="Tahoma" panose="020B0604030504040204" pitchFamily="34" charset="0"/>
                  <a:cs typeface="Tahoma" panose="020B0604030504040204" pitchFamily="34" charset="0"/>
                </a:rPr>
                <a:t>effects</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10" name="Rectangle 9"/>
            <p:cNvSpPr/>
            <p:nvPr/>
          </p:nvSpPr>
          <p:spPr>
            <a:xfrm>
              <a:off x="3821519" y="3165910"/>
              <a:ext cx="4179481" cy="646331"/>
            </a:xfrm>
            <a:prstGeom prst="rect">
              <a:avLst/>
            </a:prstGeom>
          </p:spPr>
          <p:txBody>
            <a:bodyPr wrap="square">
              <a:spAutoFit/>
            </a:bodyPr>
            <a:lstStyle/>
            <a:p>
              <a:pPr algn="just"/>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One petabyte of average </a:t>
              </a:r>
              <a:r>
                <a:rPr lang="en-IN" sz="1200" dirty="0">
                  <a:latin typeface="Tahoma" panose="020B0604030504040204" pitchFamily="34" charset="0"/>
                  <a:ea typeface="Tahoma" panose="020B0604030504040204" pitchFamily="34" charset="0"/>
                  <a:cs typeface="Tahoma" panose="020B0604030504040204" pitchFamily="34" charset="0"/>
                </a:rPr>
                <a:t>MP3</a:t>
              </a:r>
              <a:r>
                <a:rPr lang="en-IN" sz="1200" dirty="0">
                  <a:solidFill>
                    <a:srgbClr val="252525"/>
                  </a:solidFill>
                  <a:latin typeface="Tahoma" panose="020B0604030504040204" pitchFamily="34" charset="0"/>
                  <a:ea typeface="Tahoma" panose="020B0604030504040204" pitchFamily="34" charset="0"/>
                  <a:cs typeface="Tahoma" panose="020B0604030504040204" pitchFamily="34" charset="0"/>
                </a:rPr>
                <a:t>-encoded songs (for mobile, roughly one megabyte per minute), would require 2000 years to </a:t>
              </a:r>
              <a:r>
                <a:rPr lang="en-IN" sz="1200" dirty="0" smtClean="0">
                  <a:solidFill>
                    <a:srgbClr val="252525"/>
                  </a:solidFill>
                  <a:latin typeface="Tahoma" panose="020B0604030504040204" pitchFamily="34" charset="0"/>
                  <a:ea typeface="Tahoma" panose="020B0604030504040204" pitchFamily="34" charset="0"/>
                  <a:cs typeface="Tahoma" panose="020B0604030504040204" pitchFamily="34" charset="0"/>
                </a:rPr>
                <a:t>play</a:t>
              </a:r>
              <a:endParaRPr lang="en-IN" sz="1200" dirty="0">
                <a:latin typeface="Tahoma" panose="020B0604030504040204" pitchFamily="34" charset="0"/>
                <a:ea typeface="Tahoma" panose="020B0604030504040204" pitchFamily="34" charset="0"/>
                <a:cs typeface="Tahoma" panose="020B0604030504040204" pitchFamily="34" charset="0"/>
              </a:endParaRPr>
            </a:p>
          </p:txBody>
        </p:sp>
      </p:grpSp>
      <p:pic>
        <p:nvPicPr>
          <p:cNvPr id="11" name="Picture 4" descr="http://smhttp.23575.nexcesscdn.net/80ABE1/sbmedia/blog/wp-content/uploads/2013/03/netflix-in-asia.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19503"/>
          <a:stretch/>
        </p:blipFill>
        <p:spPr bwMode="auto">
          <a:xfrm>
            <a:off x="762000" y="1394510"/>
            <a:ext cx="3440246" cy="2438400"/>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
        <p:nvSpPr>
          <p:cNvPr id="12" name="TextBox 11"/>
          <p:cNvSpPr txBox="1"/>
          <p:nvPr/>
        </p:nvSpPr>
        <p:spPr>
          <a:xfrm>
            <a:off x="381000" y="174307"/>
            <a:ext cx="4343400" cy="892552"/>
          </a:xfrm>
          <a:prstGeom prst="rect">
            <a:avLst/>
          </a:prstGeom>
          <a:noFill/>
        </p:spPr>
        <p:txBody>
          <a:bodyPr wrap="square" rtlCol="0">
            <a:spAutoFit/>
          </a:bodyPr>
          <a:lstStyle/>
          <a:p>
            <a:r>
              <a:rPr lang="en-US" sz="2600" dirty="0" smtClean="0"/>
              <a:t>Big Data Scenarios: NetFlix</a:t>
            </a:r>
          </a:p>
          <a:p>
            <a:endParaRPr lang="en-IN" sz="2600" dirty="0"/>
          </a:p>
        </p:txBody>
      </p:sp>
    </p:spTree>
    <p:extLst>
      <p:ext uri="{BB962C8B-B14F-4D97-AF65-F5344CB8AC3E}">
        <p14:creationId xmlns:p14="http://schemas.microsoft.com/office/powerpoint/2010/main" val="2344906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p:cNvSpPr txBox="1"/>
          <p:nvPr/>
        </p:nvSpPr>
        <p:spPr>
          <a:xfrm>
            <a:off x="457200" y="849923"/>
            <a:ext cx="5436312" cy="553998"/>
          </a:xfrm>
          <a:prstGeom prst="rect">
            <a:avLst/>
          </a:prstGeom>
        </p:spPr>
        <p:txBody>
          <a:bodyPr vert="horz" wrap="square" lIns="0" tIns="0" rIns="0" bIns="0" rtlCol="0">
            <a:spAutoFit/>
          </a:bodyPr>
          <a:lstStyle/>
          <a:p>
            <a:pPr marL="278130" indent="-265430">
              <a:lnSpc>
                <a:spcPct val="100000"/>
              </a:lnSpc>
              <a:buClr>
                <a:srgbClr val="006FC0"/>
              </a:buClr>
              <a:buFont typeface="Symbol" panose="05050102010706020507" pitchFamily="18" charset="2"/>
              <a:buChar char="®"/>
              <a:tabLst>
                <a:tab pos="278765" algn="l"/>
              </a:tabLst>
            </a:pP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IB</a:t>
            </a:r>
            <a:r>
              <a:rPr sz="1200" spc="-10" dirty="0">
                <a:solidFill>
                  <a:srgbClr val="006FC0"/>
                </a:solidFill>
                <a:latin typeface="Tahoma" panose="020B0604030504040204" pitchFamily="34" charset="0"/>
                <a:ea typeface="Tahoma" panose="020B0604030504040204" pitchFamily="34" charset="0"/>
                <a:cs typeface="Tahoma" panose="020B0604030504040204" pitchFamily="34" charset="0"/>
              </a:rPr>
              <a:t>M</a:t>
            </a: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’s </a:t>
            </a:r>
            <a:r>
              <a:rPr lang="en-US" sz="1200" dirty="0" smtClean="0">
                <a:solidFill>
                  <a:srgbClr val="006FC0"/>
                </a:solidFill>
                <a:latin typeface="Tahoma" panose="020B0604030504040204" pitchFamily="34" charset="0"/>
                <a:ea typeface="Tahoma" panose="020B0604030504040204" pitchFamily="34" charset="0"/>
                <a:cs typeface="Tahoma" panose="020B0604030504040204" pitchFamily="34" charset="0"/>
              </a:rPr>
              <a:t>D</a:t>
            </a:r>
            <a:r>
              <a:rPr sz="1200" spc="-10" dirty="0" smtClean="0">
                <a:solidFill>
                  <a:srgbClr val="006FC0"/>
                </a:solidFill>
                <a:latin typeface="Tahoma" panose="020B0604030504040204" pitchFamily="34" charset="0"/>
                <a:ea typeface="Tahoma" panose="020B0604030504040204" pitchFamily="34" charset="0"/>
                <a:cs typeface="Tahoma" panose="020B0604030504040204" pitchFamily="34" charset="0"/>
              </a:rPr>
              <a:t>e</a:t>
            </a:r>
            <a:r>
              <a:rPr sz="1200" dirty="0" smtClean="0">
                <a:solidFill>
                  <a:srgbClr val="006FC0"/>
                </a:solidFill>
                <a:latin typeface="Tahoma" panose="020B0604030504040204" pitchFamily="34" charset="0"/>
                <a:ea typeface="Tahoma" panose="020B0604030504040204" pitchFamily="34" charset="0"/>
                <a:cs typeface="Tahoma" panose="020B0604030504040204" pitchFamily="34" charset="0"/>
              </a:rPr>
              <a:t>finiti</a:t>
            </a:r>
            <a:r>
              <a:rPr sz="1200" spc="-10" dirty="0" smtClean="0">
                <a:solidFill>
                  <a:srgbClr val="006FC0"/>
                </a:solidFill>
                <a:latin typeface="Tahoma" panose="020B0604030504040204" pitchFamily="34" charset="0"/>
                <a:ea typeface="Tahoma" panose="020B0604030504040204" pitchFamily="34" charset="0"/>
                <a:cs typeface="Tahoma" panose="020B0604030504040204" pitchFamily="34" charset="0"/>
              </a:rPr>
              <a:t>o</a:t>
            </a:r>
            <a:r>
              <a:rPr sz="1200" dirty="0" smtClean="0">
                <a:solidFill>
                  <a:srgbClr val="006FC0"/>
                </a:solidFill>
                <a:latin typeface="Tahoma" panose="020B0604030504040204" pitchFamily="34" charset="0"/>
                <a:ea typeface="Tahoma" panose="020B0604030504040204" pitchFamily="34" charset="0"/>
                <a:cs typeface="Tahoma" panose="020B0604030504040204" pitchFamily="34" charset="0"/>
              </a:rPr>
              <a:t>n</a:t>
            </a:r>
            <a:r>
              <a:rPr sz="1200" spc="15" dirty="0" smtClean="0">
                <a:solidFill>
                  <a:srgbClr val="006FC0"/>
                </a:solidFill>
                <a:latin typeface="Tahoma" panose="020B0604030504040204" pitchFamily="34" charset="0"/>
                <a:ea typeface="Tahoma" panose="020B0604030504040204" pitchFamily="34" charset="0"/>
                <a:cs typeface="Tahoma" panose="020B0604030504040204" pitchFamily="34" charset="0"/>
              </a:rPr>
              <a:t> </a:t>
            </a: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a:t>
            </a:r>
            <a:r>
              <a:rPr sz="1200" spc="-10" dirty="0">
                <a:solidFill>
                  <a:srgbClr val="006FC0"/>
                </a:solidFill>
                <a:latin typeface="Tahoma" panose="020B0604030504040204" pitchFamily="34" charset="0"/>
                <a:ea typeface="Tahoma" panose="020B0604030504040204" pitchFamily="34" charset="0"/>
                <a:cs typeface="Tahoma" panose="020B0604030504040204" pitchFamily="34" charset="0"/>
              </a:rPr>
              <a:t> </a:t>
            </a: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B</a:t>
            </a:r>
            <a:r>
              <a:rPr sz="1200" spc="-10" dirty="0">
                <a:solidFill>
                  <a:srgbClr val="006FC0"/>
                </a:solidFill>
                <a:latin typeface="Tahoma" panose="020B0604030504040204" pitchFamily="34" charset="0"/>
                <a:ea typeface="Tahoma" panose="020B0604030504040204" pitchFamily="34" charset="0"/>
                <a:cs typeface="Tahoma" panose="020B0604030504040204" pitchFamily="34" charset="0"/>
              </a:rPr>
              <a:t>i</a:t>
            </a: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g </a:t>
            </a:r>
            <a:r>
              <a:rPr sz="1200" spc="-5" dirty="0">
                <a:solidFill>
                  <a:srgbClr val="006FC0"/>
                </a:solidFill>
                <a:latin typeface="Tahoma" panose="020B0604030504040204" pitchFamily="34" charset="0"/>
                <a:ea typeface="Tahoma" panose="020B0604030504040204" pitchFamily="34" charset="0"/>
                <a:cs typeface="Tahoma" panose="020B0604030504040204" pitchFamily="34" charset="0"/>
              </a:rPr>
              <a:t>Da</a:t>
            </a:r>
            <a:r>
              <a:rPr sz="1200" dirty="0">
                <a:solidFill>
                  <a:srgbClr val="006FC0"/>
                </a:solidFill>
                <a:latin typeface="Tahoma" panose="020B0604030504040204" pitchFamily="34" charset="0"/>
                <a:ea typeface="Tahoma" panose="020B0604030504040204" pitchFamily="34" charset="0"/>
                <a:cs typeface="Tahoma" panose="020B0604030504040204" pitchFamily="34" charset="0"/>
              </a:rPr>
              <a:t>ta</a:t>
            </a:r>
            <a:r>
              <a:rPr sz="1200" spc="-20" dirty="0">
                <a:solidFill>
                  <a:srgbClr val="006FC0"/>
                </a:solidFill>
                <a:latin typeface="Tahoma" panose="020B0604030504040204" pitchFamily="34" charset="0"/>
                <a:ea typeface="Tahoma" panose="020B0604030504040204" pitchFamily="34" charset="0"/>
                <a:cs typeface="Tahoma" panose="020B0604030504040204" pitchFamily="34" charset="0"/>
              </a:rPr>
              <a:t> </a:t>
            </a:r>
            <a:r>
              <a:rPr sz="1200" spc="-5" dirty="0" smtClean="0">
                <a:solidFill>
                  <a:srgbClr val="006FC0"/>
                </a:solidFill>
                <a:latin typeface="Tahoma" panose="020B0604030504040204" pitchFamily="34" charset="0"/>
                <a:ea typeface="Tahoma" panose="020B0604030504040204" pitchFamily="34" charset="0"/>
                <a:cs typeface="Tahoma" panose="020B0604030504040204" pitchFamily="34" charset="0"/>
              </a:rPr>
              <a:t>Chara</a:t>
            </a:r>
            <a:r>
              <a:rPr sz="1200" spc="5" dirty="0" smtClean="0">
                <a:solidFill>
                  <a:srgbClr val="006FC0"/>
                </a:solidFill>
                <a:latin typeface="Tahoma" panose="020B0604030504040204" pitchFamily="34" charset="0"/>
                <a:ea typeface="Tahoma" panose="020B0604030504040204" pitchFamily="34" charset="0"/>
                <a:cs typeface="Tahoma" panose="020B0604030504040204" pitchFamily="34" charset="0"/>
              </a:rPr>
              <a:t>c</a:t>
            </a:r>
            <a:r>
              <a:rPr sz="1200" dirty="0" smtClean="0">
                <a:solidFill>
                  <a:srgbClr val="006FC0"/>
                </a:solidFill>
                <a:latin typeface="Tahoma" panose="020B0604030504040204" pitchFamily="34" charset="0"/>
                <a:ea typeface="Tahoma" panose="020B0604030504040204" pitchFamily="34" charset="0"/>
                <a:cs typeface="Tahoma" panose="020B0604030504040204" pitchFamily="34" charset="0"/>
              </a:rPr>
              <a:t>teri</a:t>
            </a:r>
            <a:r>
              <a:rPr sz="1200" spc="-10" dirty="0" smtClean="0">
                <a:solidFill>
                  <a:srgbClr val="006FC0"/>
                </a:solidFill>
                <a:latin typeface="Tahoma" panose="020B0604030504040204" pitchFamily="34" charset="0"/>
                <a:ea typeface="Tahoma" panose="020B0604030504040204" pitchFamily="34" charset="0"/>
                <a:cs typeface="Tahoma" panose="020B0604030504040204" pitchFamily="34" charset="0"/>
              </a:rPr>
              <a:t>s</a:t>
            </a:r>
            <a:r>
              <a:rPr sz="1200" dirty="0" smtClean="0">
                <a:solidFill>
                  <a:srgbClr val="006FC0"/>
                </a:solidFill>
                <a:latin typeface="Tahoma" panose="020B0604030504040204" pitchFamily="34" charset="0"/>
                <a:ea typeface="Tahoma" panose="020B0604030504040204" pitchFamily="34" charset="0"/>
                <a:cs typeface="Tahoma" panose="020B0604030504040204" pitchFamily="34" charset="0"/>
              </a:rPr>
              <a:t>tics</a:t>
            </a:r>
            <a:endParaRPr lang="en-US" sz="1200" dirty="0" smtClean="0">
              <a:solidFill>
                <a:srgbClr val="006FC0"/>
              </a:solidFill>
              <a:latin typeface="Tahoma" panose="020B0604030504040204" pitchFamily="34" charset="0"/>
              <a:ea typeface="Tahoma" panose="020B0604030504040204" pitchFamily="34" charset="0"/>
              <a:cs typeface="Tahoma" panose="020B0604030504040204" pitchFamily="34" charset="0"/>
            </a:endParaRPr>
          </a:p>
          <a:p>
            <a:pPr marL="290195">
              <a:lnSpc>
                <a:spcPct val="100000"/>
              </a:lnSpc>
            </a:pPr>
            <a:endParaRPr lang="en-US" sz="1200" dirty="0">
              <a:latin typeface="Tahoma" panose="020B0604030504040204" pitchFamily="34" charset="0"/>
              <a:ea typeface="Tahoma" panose="020B0604030504040204" pitchFamily="34" charset="0"/>
              <a:cs typeface="Tahoma" panose="020B0604030504040204" pitchFamily="34" charset="0"/>
              <a:hlinkClick r:id="rId2"/>
            </a:endParaRPr>
          </a:p>
          <a:p>
            <a:pPr marL="290195">
              <a:lnSpc>
                <a:spcPct val="100000"/>
              </a:lnSpc>
            </a:pPr>
            <a:r>
              <a:rPr sz="1200" dirty="0" smtClean="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h</a:t>
            </a:r>
            <a:r>
              <a:rPr sz="1200" spc="-20" dirty="0" smtClean="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t</a:t>
            </a:r>
            <a:r>
              <a:rPr sz="1200" spc="-5" dirty="0" smtClean="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tp</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w</a:t>
            </a:r>
            <a:r>
              <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w</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w</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r>
              <a:rPr sz="1200" spc="-1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0</a:t>
            </a:r>
            <a:r>
              <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1.ibm</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c</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o</a:t>
            </a:r>
            <a:r>
              <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m/s</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o</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ft</a:t>
            </a:r>
            <a:r>
              <a:rPr sz="1200" spc="-1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w</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a:t>
            </a:r>
            <a:r>
              <a:rPr sz="1200" spc="-1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r</a:t>
            </a:r>
            <a:r>
              <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e</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/d</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t</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b</a:t>
            </a:r>
            <a:r>
              <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ig</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da</a:t>
            </a:r>
            <a:r>
              <a:rPr sz="1200" spc="-5"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t</a:t>
            </a:r>
            <a:r>
              <a:rPr sz="1200" spc="-1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a:t>
            </a:r>
            <a:r>
              <a:rPr sz="1200" dirty="0" smtClean="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hlinkClick r:id="rId2"/>
              </a:rPr>
              <a:t>/</a:t>
            </a:r>
            <a:endParaRPr sz="12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endParaRPr>
          </a:p>
        </p:txBody>
      </p:sp>
      <p:grpSp>
        <p:nvGrpSpPr>
          <p:cNvPr id="6" name="Group 5"/>
          <p:cNvGrpSpPr/>
          <p:nvPr/>
        </p:nvGrpSpPr>
        <p:grpSpPr>
          <a:xfrm>
            <a:off x="1036673" y="1933988"/>
            <a:ext cx="1475506" cy="1863479"/>
            <a:chOff x="1447800" y="1657350"/>
            <a:chExt cx="1990493" cy="2438400"/>
          </a:xfrm>
        </p:grpSpPr>
        <p:sp>
          <p:nvSpPr>
            <p:cNvPr id="7" name="Rectangle 6"/>
            <p:cNvSpPr/>
            <p:nvPr/>
          </p:nvSpPr>
          <p:spPr>
            <a:xfrm>
              <a:off x="1447800" y="3562350"/>
              <a:ext cx="304800" cy="533400"/>
            </a:xfrm>
            <a:prstGeom prst="rect">
              <a:avLst/>
            </a:prstGeom>
            <a:gradFill>
              <a:gsLst>
                <a:gs pos="0">
                  <a:srgbClr val="BDD632"/>
                </a:gs>
                <a:gs pos="100000">
                  <a:srgbClr val="637016"/>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p:cNvSpPr/>
            <p:nvPr/>
          </p:nvSpPr>
          <p:spPr>
            <a:xfrm>
              <a:off x="1869223" y="3257550"/>
              <a:ext cx="304799" cy="838200"/>
            </a:xfrm>
            <a:prstGeom prst="rect">
              <a:avLst/>
            </a:prstGeom>
            <a:gradFill>
              <a:gsLst>
                <a:gs pos="0">
                  <a:srgbClr val="00B0F0"/>
                </a:gs>
                <a:gs pos="100000">
                  <a:srgbClr val="0070C0"/>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8"/>
            <p:cNvSpPr/>
            <p:nvPr/>
          </p:nvSpPr>
          <p:spPr>
            <a:xfrm>
              <a:off x="2281353" y="2800350"/>
              <a:ext cx="314093" cy="1295400"/>
            </a:xfrm>
            <a:prstGeom prst="rect">
              <a:avLst/>
            </a:prstGeom>
            <a:gradFill>
              <a:gsLst>
                <a:gs pos="0">
                  <a:srgbClr val="F79A03"/>
                </a:gs>
                <a:gs pos="100000">
                  <a:srgbClr val="BC3E0C"/>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p:cNvSpPr/>
            <p:nvPr/>
          </p:nvSpPr>
          <p:spPr>
            <a:xfrm>
              <a:off x="2702776" y="2190750"/>
              <a:ext cx="314093" cy="1905000"/>
            </a:xfrm>
            <a:prstGeom prst="rect">
              <a:avLst/>
            </a:prstGeom>
            <a:gradFill>
              <a:gsLst>
                <a:gs pos="0">
                  <a:srgbClr val="0070C0"/>
                </a:gs>
                <a:gs pos="100000">
                  <a:srgbClr val="001A2E"/>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p:cNvSpPr/>
            <p:nvPr/>
          </p:nvSpPr>
          <p:spPr>
            <a:xfrm>
              <a:off x="3124200" y="1657350"/>
              <a:ext cx="314093" cy="2438400"/>
            </a:xfrm>
            <a:prstGeom prst="rect">
              <a:avLst/>
            </a:prstGeom>
            <a:gradFill>
              <a:gsLst>
                <a:gs pos="100000">
                  <a:srgbClr val="B80000"/>
                </a:gs>
                <a:gs pos="0">
                  <a:srgbClr val="EC8574"/>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2" name="Group 11"/>
          <p:cNvGrpSpPr/>
          <p:nvPr/>
        </p:nvGrpSpPr>
        <p:grpSpPr>
          <a:xfrm>
            <a:off x="3740670" y="2336572"/>
            <a:ext cx="1303028" cy="1201311"/>
            <a:chOff x="5463822" y="1603435"/>
            <a:chExt cx="1952625" cy="1952625"/>
          </a:xfrm>
        </p:grpSpPr>
        <p:sp>
          <p:nvSpPr>
            <p:cNvPr id="13" name="Oval 12"/>
            <p:cNvSpPr/>
            <p:nvPr/>
          </p:nvSpPr>
          <p:spPr>
            <a:xfrm>
              <a:off x="5463822" y="1603435"/>
              <a:ext cx="1952625" cy="1952625"/>
            </a:xfrm>
            <a:prstGeom prst="ellipse">
              <a:avLst/>
            </a:prstGeom>
            <a:gradFill>
              <a:gsLst>
                <a:gs pos="0">
                  <a:srgbClr val="00B0F0"/>
                </a:gs>
                <a:gs pos="100000">
                  <a:srgbClr val="0070C0"/>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Oval 13"/>
            <p:cNvSpPr/>
            <p:nvPr/>
          </p:nvSpPr>
          <p:spPr>
            <a:xfrm>
              <a:off x="6273447" y="2413060"/>
              <a:ext cx="333375" cy="333375"/>
            </a:xfrm>
            <a:prstGeom prst="ellipse">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Isosceles Triangle 14"/>
            <p:cNvSpPr/>
            <p:nvPr/>
          </p:nvSpPr>
          <p:spPr>
            <a:xfrm rot="4030008">
              <a:off x="6699120" y="2053030"/>
              <a:ext cx="152400" cy="755710"/>
            </a:xfrm>
            <a:prstGeom prst="triangle">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Oval 15"/>
            <p:cNvSpPr/>
            <p:nvPr/>
          </p:nvSpPr>
          <p:spPr>
            <a:xfrm>
              <a:off x="5588455" y="1728068"/>
              <a:ext cx="1703358" cy="1703358"/>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7" name="Group 16"/>
          <p:cNvGrpSpPr/>
          <p:nvPr/>
        </p:nvGrpSpPr>
        <p:grpSpPr>
          <a:xfrm>
            <a:off x="6152156" y="2025327"/>
            <a:ext cx="2057400" cy="1680799"/>
            <a:chOff x="6354179" y="1987107"/>
            <a:chExt cx="2238013" cy="1928082"/>
          </a:xfrm>
        </p:grpSpPr>
        <p:grpSp>
          <p:nvGrpSpPr>
            <p:cNvPr id="18" name="Group 17"/>
            <p:cNvGrpSpPr/>
            <p:nvPr/>
          </p:nvGrpSpPr>
          <p:grpSpPr>
            <a:xfrm>
              <a:off x="6354179" y="2130347"/>
              <a:ext cx="860565" cy="786421"/>
              <a:chOff x="6693261" y="1914524"/>
              <a:chExt cx="860565" cy="786421"/>
            </a:xfrm>
          </p:grpSpPr>
          <p:sp>
            <p:nvSpPr>
              <p:cNvPr id="31" name="Teardrop 30"/>
              <p:cNvSpPr/>
              <p:nvPr/>
            </p:nvSpPr>
            <p:spPr>
              <a:xfrm>
                <a:off x="6693261" y="1914524"/>
                <a:ext cx="860565" cy="786421"/>
              </a:xfrm>
              <a:prstGeom prst="teardrop">
                <a:avLst/>
              </a:prstGeom>
              <a:gradFill>
                <a:gsLst>
                  <a:gs pos="0">
                    <a:srgbClr val="F79A03"/>
                  </a:gs>
                  <a:gs pos="100000">
                    <a:srgbClr val="BC3E0C"/>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latin typeface="Tahoma" panose="020B0604030504040204" pitchFamily="34" charset="0"/>
                  <a:ea typeface="Tahoma" panose="020B0604030504040204" pitchFamily="34" charset="0"/>
                  <a:cs typeface="Tahoma" panose="020B0604030504040204" pitchFamily="34" charset="0"/>
                </a:endParaRPr>
              </a:p>
            </p:txBody>
          </p:sp>
          <p:sp>
            <p:nvSpPr>
              <p:cNvPr id="32" name="TextBox 31"/>
              <p:cNvSpPr txBox="1"/>
              <p:nvPr/>
            </p:nvSpPr>
            <p:spPr>
              <a:xfrm>
                <a:off x="6789635" y="2030735"/>
                <a:ext cx="667815" cy="553998"/>
              </a:xfrm>
              <a:prstGeom prst="rect">
                <a:avLst/>
              </a:prstGeom>
              <a:noFill/>
            </p:spPr>
            <p:txBody>
              <a:bodyPr wrap="square" rtlCol="0">
                <a:spAutoFit/>
              </a:bodyPr>
              <a:lstStyle/>
              <a:p>
                <a:pPr algn="ctr"/>
                <a:r>
                  <a:rPr lang="en-US" sz="1500" dirty="0" smtClean="0">
                    <a:solidFill>
                      <a:schemeClr val="bg1"/>
                    </a:solidFill>
                    <a:latin typeface="Tahoma" panose="020B0604030504040204" pitchFamily="34" charset="0"/>
                    <a:ea typeface="Tahoma" panose="020B0604030504040204" pitchFamily="34" charset="0"/>
                    <a:cs typeface="Tahoma" panose="020B0604030504040204" pitchFamily="34" charset="0"/>
                  </a:rPr>
                  <a:t>Web logs</a:t>
                </a:r>
                <a:endParaRPr lang="en-IN" sz="1500" dirty="0">
                  <a:solidFill>
                    <a:schemeClr val="bg1"/>
                  </a:solidFill>
                </a:endParaRPr>
              </a:p>
            </p:txBody>
          </p:sp>
        </p:grpSp>
        <p:grpSp>
          <p:nvGrpSpPr>
            <p:cNvPr id="19" name="Group 18"/>
            <p:cNvGrpSpPr/>
            <p:nvPr/>
          </p:nvGrpSpPr>
          <p:grpSpPr>
            <a:xfrm>
              <a:off x="7672566" y="2453103"/>
              <a:ext cx="919626" cy="786421"/>
              <a:chOff x="7772400" y="2878626"/>
              <a:chExt cx="919626" cy="786421"/>
            </a:xfrm>
          </p:grpSpPr>
          <p:sp>
            <p:nvSpPr>
              <p:cNvPr id="29" name="Teardrop 28"/>
              <p:cNvSpPr/>
              <p:nvPr/>
            </p:nvSpPr>
            <p:spPr>
              <a:xfrm>
                <a:off x="7772400" y="2878626"/>
                <a:ext cx="860565" cy="786421"/>
              </a:xfrm>
              <a:prstGeom prst="teardrop">
                <a:avLst/>
              </a:prstGeom>
              <a:gradFill>
                <a:gsLst>
                  <a:gs pos="100000">
                    <a:srgbClr val="B80000"/>
                  </a:gs>
                  <a:gs pos="0">
                    <a:srgbClr val="EC8574"/>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latin typeface="Tahoma" panose="020B0604030504040204" pitchFamily="34" charset="0"/>
                  <a:ea typeface="Tahoma" panose="020B0604030504040204" pitchFamily="34" charset="0"/>
                  <a:cs typeface="Tahoma" panose="020B0604030504040204" pitchFamily="34" charset="0"/>
                </a:endParaRPr>
              </a:p>
            </p:txBody>
          </p:sp>
          <p:sp>
            <p:nvSpPr>
              <p:cNvPr id="30" name="TextBox 29"/>
              <p:cNvSpPr txBox="1"/>
              <p:nvPr/>
            </p:nvSpPr>
            <p:spPr>
              <a:xfrm>
                <a:off x="7797800" y="3086785"/>
                <a:ext cx="894226" cy="323165"/>
              </a:xfrm>
              <a:prstGeom prst="rect">
                <a:avLst/>
              </a:prstGeom>
              <a:noFill/>
            </p:spPr>
            <p:txBody>
              <a:bodyPr wrap="square" rtlCol="0">
                <a:spAutoFit/>
              </a:bodyPr>
              <a:lstStyle/>
              <a:p>
                <a:pPr algn="ctr"/>
                <a:r>
                  <a:rPr lang="en-US" sz="1500" dirty="0" smtClean="0">
                    <a:solidFill>
                      <a:schemeClr val="bg1"/>
                    </a:solidFill>
                    <a:latin typeface="Tahoma" panose="020B0604030504040204" pitchFamily="34" charset="0"/>
                    <a:ea typeface="Tahoma" panose="020B0604030504040204" pitchFamily="34" charset="0"/>
                    <a:cs typeface="Tahoma" panose="020B0604030504040204" pitchFamily="34" charset="0"/>
                  </a:rPr>
                  <a:t>Images</a:t>
                </a:r>
                <a:endParaRPr lang="en-IN" sz="1500" dirty="0">
                  <a:solidFill>
                    <a:schemeClr val="bg1"/>
                  </a:solidFill>
                </a:endParaRPr>
              </a:p>
            </p:txBody>
          </p:sp>
        </p:grpSp>
        <p:grpSp>
          <p:nvGrpSpPr>
            <p:cNvPr id="20" name="Group 19"/>
            <p:cNvGrpSpPr/>
            <p:nvPr/>
          </p:nvGrpSpPr>
          <p:grpSpPr>
            <a:xfrm>
              <a:off x="6541842" y="2750843"/>
              <a:ext cx="890096" cy="786421"/>
              <a:chOff x="6693261" y="1914524"/>
              <a:chExt cx="890096" cy="786421"/>
            </a:xfrm>
          </p:grpSpPr>
          <p:sp>
            <p:nvSpPr>
              <p:cNvPr id="27" name="Teardrop 26"/>
              <p:cNvSpPr/>
              <p:nvPr/>
            </p:nvSpPr>
            <p:spPr>
              <a:xfrm>
                <a:off x="6693261" y="1914524"/>
                <a:ext cx="860565" cy="786421"/>
              </a:xfrm>
              <a:prstGeom prst="teardrop">
                <a:avLst/>
              </a:prstGeom>
              <a:gradFill>
                <a:gsLst>
                  <a:gs pos="0">
                    <a:srgbClr val="BDD632"/>
                  </a:gs>
                  <a:gs pos="100000">
                    <a:srgbClr val="637016"/>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latin typeface="Tahoma" panose="020B0604030504040204" pitchFamily="34" charset="0"/>
                  <a:ea typeface="Tahoma" panose="020B0604030504040204" pitchFamily="34" charset="0"/>
                  <a:cs typeface="Tahoma" panose="020B0604030504040204" pitchFamily="34" charset="0"/>
                </a:endParaRPr>
              </a:p>
            </p:txBody>
          </p:sp>
          <p:sp>
            <p:nvSpPr>
              <p:cNvPr id="28" name="TextBox 27"/>
              <p:cNvSpPr txBox="1"/>
              <p:nvPr/>
            </p:nvSpPr>
            <p:spPr>
              <a:xfrm>
                <a:off x="6731621" y="2118257"/>
                <a:ext cx="851736" cy="323165"/>
              </a:xfrm>
              <a:prstGeom prst="rect">
                <a:avLst/>
              </a:prstGeom>
              <a:noFill/>
            </p:spPr>
            <p:txBody>
              <a:bodyPr wrap="square" rtlCol="0">
                <a:spAutoFit/>
              </a:bodyPr>
              <a:lstStyle/>
              <a:p>
                <a:pPr algn="ctr"/>
                <a:r>
                  <a:rPr lang="en-US" sz="1500" dirty="0" smtClean="0">
                    <a:solidFill>
                      <a:schemeClr val="bg1"/>
                    </a:solidFill>
                    <a:latin typeface="Tahoma" panose="020B0604030504040204" pitchFamily="34" charset="0"/>
                    <a:ea typeface="Tahoma" panose="020B0604030504040204" pitchFamily="34" charset="0"/>
                    <a:cs typeface="Tahoma" panose="020B0604030504040204" pitchFamily="34" charset="0"/>
                  </a:rPr>
                  <a:t>Videos</a:t>
                </a:r>
                <a:endParaRPr lang="en-IN" sz="1500" dirty="0">
                  <a:solidFill>
                    <a:schemeClr val="bg1"/>
                  </a:solidFill>
                </a:endParaRPr>
              </a:p>
            </p:txBody>
          </p:sp>
        </p:grpSp>
        <p:grpSp>
          <p:nvGrpSpPr>
            <p:cNvPr id="21" name="Group 20"/>
            <p:cNvGrpSpPr/>
            <p:nvPr/>
          </p:nvGrpSpPr>
          <p:grpSpPr>
            <a:xfrm>
              <a:off x="7170356" y="1987107"/>
              <a:ext cx="919626" cy="786421"/>
              <a:chOff x="7772400" y="2878626"/>
              <a:chExt cx="919626" cy="786421"/>
            </a:xfrm>
          </p:grpSpPr>
          <p:sp>
            <p:nvSpPr>
              <p:cNvPr id="25" name="Teardrop 24"/>
              <p:cNvSpPr/>
              <p:nvPr/>
            </p:nvSpPr>
            <p:spPr>
              <a:xfrm>
                <a:off x="7772400" y="2878626"/>
                <a:ext cx="860565" cy="786421"/>
              </a:xfrm>
              <a:prstGeom prst="teardrop">
                <a:avLst/>
              </a:prstGeom>
              <a:gradFill>
                <a:gsLst>
                  <a:gs pos="100000">
                    <a:srgbClr val="002060"/>
                  </a:gs>
                  <a:gs pos="0">
                    <a:srgbClr val="0070C0"/>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latin typeface="Tahoma" panose="020B0604030504040204" pitchFamily="34" charset="0"/>
                  <a:ea typeface="Tahoma" panose="020B0604030504040204" pitchFamily="34" charset="0"/>
                  <a:cs typeface="Tahoma" panose="020B0604030504040204" pitchFamily="34" charset="0"/>
                </a:endParaRPr>
              </a:p>
            </p:txBody>
          </p:sp>
          <p:sp>
            <p:nvSpPr>
              <p:cNvPr id="26" name="TextBox 25"/>
              <p:cNvSpPr txBox="1"/>
              <p:nvPr/>
            </p:nvSpPr>
            <p:spPr>
              <a:xfrm>
                <a:off x="7797800" y="3086785"/>
                <a:ext cx="894226" cy="323165"/>
              </a:xfrm>
              <a:prstGeom prst="rect">
                <a:avLst/>
              </a:prstGeom>
              <a:noFill/>
            </p:spPr>
            <p:txBody>
              <a:bodyPr wrap="square" rtlCol="0">
                <a:spAutoFit/>
              </a:bodyPr>
              <a:lstStyle/>
              <a:p>
                <a:pPr algn="ctr"/>
                <a:r>
                  <a:rPr lang="en-US" sz="1500" dirty="0" smtClean="0">
                    <a:solidFill>
                      <a:schemeClr val="bg1"/>
                    </a:solidFill>
                    <a:latin typeface="Tahoma" panose="020B0604030504040204" pitchFamily="34" charset="0"/>
                    <a:ea typeface="Tahoma" panose="020B0604030504040204" pitchFamily="34" charset="0"/>
                    <a:cs typeface="Tahoma" panose="020B0604030504040204" pitchFamily="34" charset="0"/>
                  </a:rPr>
                  <a:t>Audios</a:t>
                </a:r>
                <a:endParaRPr lang="en-IN" sz="1500" dirty="0">
                  <a:solidFill>
                    <a:schemeClr val="bg1"/>
                  </a:solidFill>
                </a:endParaRPr>
              </a:p>
            </p:txBody>
          </p:sp>
        </p:grpSp>
        <p:grpSp>
          <p:nvGrpSpPr>
            <p:cNvPr id="22" name="Group 21"/>
            <p:cNvGrpSpPr/>
            <p:nvPr/>
          </p:nvGrpSpPr>
          <p:grpSpPr>
            <a:xfrm>
              <a:off x="7153692" y="3128768"/>
              <a:ext cx="919626" cy="786421"/>
              <a:chOff x="7772400" y="2878626"/>
              <a:chExt cx="919626" cy="786421"/>
            </a:xfrm>
          </p:grpSpPr>
          <p:sp>
            <p:nvSpPr>
              <p:cNvPr id="23" name="Teardrop 22"/>
              <p:cNvSpPr/>
              <p:nvPr/>
            </p:nvSpPr>
            <p:spPr>
              <a:xfrm>
                <a:off x="7772400" y="2878626"/>
                <a:ext cx="860565" cy="786421"/>
              </a:xfrm>
              <a:prstGeom prst="teardrop">
                <a:avLst/>
              </a:prstGeom>
              <a:gradFill>
                <a:gsLst>
                  <a:gs pos="100000">
                    <a:srgbClr val="0070C0"/>
                  </a:gs>
                  <a:gs pos="0">
                    <a:srgbClr val="00B0F0"/>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latin typeface="Tahoma" panose="020B0604030504040204" pitchFamily="34" charset="0"/>
                  <a:ea typeface="Tahoma" panose="020B0604030504040204" pitchFamily="34" charset="0"/>
                  <a:cs typeface="Tahoma" panose="020B0604030504040204" pitchFamily="34" charset="0"/>
                </a:endParaRPr>
              </a:p>
            </p:txBody>
          </p:sp>
          <p:sp>
            <p:nvSpPr>
              <p:cNvPr id="24" name="TextBox 23"/>
              <p:cNvSpPr txBox="1"/>
              <p:nvPr/>
            </p:nvSpPr>
            <p:spPr>
              <a:xfrm>
                <a:off x="7797800" y="3010429"/>
                <a:ext cx="894226" cy="553998"/>
              </a:xfrm>
              <a:prstGeom prst="rect">
                <a:avLst/>
              </a:prstGeom>
              <a:noFill/>
            </p:spPr>
            <p:txBody>
              <a:bodyPr wrap="square" rtlCol="0">
                <a:spAutoFit/>
              </a:bodyPr>
              <a:lstStyle/>
              <a:p>
                <a:pPr algn="ctr"/>
                <a:r>
                  <a:rPr lang="en-US" sz="1500" dirty="0" smtClean="0">
                    <a:solidFill>
                      <a:schemeClr val="bg1"/>
                    </a:solidFill>
                    <a:latin typeface="Tahoma" panose="020B0604030504040204" pitchFamily="34" charset="0"/>
                    <a:ea typeface="Tahoma" panose="020B0604030504040204" pitchFamily="34" charset="0"/>
                    <a:cs typeface="Tahoma" panose="020B0604030504040204" pitchFamily="34" charset="0"/>
                  </a:rPr>
                  <a:t>Sensor Data</a:t>
                </a:r>
                <a:endParaRPr lang="en-IN" sz="1500" dirty="0">
                  <a:solidFill>
                    <a:schemeClr val="bg1"/>
                  </a:solidFill>
                </a:endParaRPr>
              </a:p>
            </p:txBody>
          </p:sp>
        </p:grpSp>
      </p:grpSp>
      <p:sp>
        <p:nvSpPr>
          <p:cNvPr id="33" name="TextBox 32"/>
          <p:cNvSpPr txBox="1"/>
          <p:nvPr/>
        </p:nvSpPr>
        <p:spPr>
          <a:xfrm>
            <a:off x="1325899" y="3872885"/>
            <a:ext cx="850105" cy="338554"/>
          </a:xfrm>
          <a:prstGeom prst="rect">
            <a:avLst/>
          </a:prstGeom>
          <a:noFill/>
        </p:spPr>
        <p:txBody>
          <a:bodyPr wrap="none" rtlCol="0">
            <a:spAutoFit/>
          </a:bodyPr>
          <a:lstStyle/>
          <a:p>
            <a:r>
              <a:rPr lang="en-US" sz="1600" dirty="0" smtClean="0">
                <a:solidFill>
                  <a:srgbClr val="0070C0"/>
                </a:solidFill>
                <a:latin typeface="Tahoma" panose="020B0604030504040204" pitchFamily="34" charset="0"/>
                <a:ea typeface="Tahoma" panose="020B0604030504040204" pitchFamily="34" charset="0"/>
                <a:cs typeface="Tahoma" panose="020B0604030504040204" pitchFamily="34" charset="0"/>
              </a:rPr>
              <a:t>Volume</a:t>
            </a:r>
            <a:endParaRPr lang="en-IN" sz="16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34" name="TextBox 33"/>
          <p:cNvSpPr txBox="1"/>
          <p:nvPr/>
        </p:nvSpPr>
        <p:spPr>
          <a:xfrm>
            <a:off x="3887878" y="3829221"/>
            <a:ext cx="874150" cy="338554"/>
          </a:xfrm>
          <a:prstGeom prst="rect">
            <a:avLst/>
          </a:prstGeom>
          <a:noFill/>
        </p:spPr>
        <p:txBody>
          <a:bodyPr wrap="none" rtlCol="0">
            <a:spAutoFit/>
          </a:bodyPr>
          <a:lstStyle/>
          <a:p>
            <a:r>
              <a:rPr lang="en-US" sz="1600" dirty="0" smtClean="0">
                <a:solidFill>
                  <a:srgbClr val="0070C0"/>
                </a:solidFill>
                <a:latin typeface="Tahoma" panose="020B0604030504040204" pitchFamily="34" charset="0"/>
                <a:ea typeface="Tahoma" panose="020B0604030504040204" pitchFamily="34" charset="0"/>
                <a:cs typeface="Tahoma" panose="020B0604030504040204" pitchFamily="34" charset="0"/>
              </a:rPr>
              <a:t>Velocity</a:t>
            </a:r>
            <a:endParaRPr lang="en-IN" sz="16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35" name="TextBox 34"/>
          <p:cNvSpPr txBox="1"/>
          <p:nvPr/>
        </p:nvSpPr>
        <p:spPr>
          <a:xfrm>
            <a:off x="6751437" y="3829221"/>
            <a:ext cx="801630" cy="338554"/>
          </a:xfrm>
          <a:prstGeom prst="rect">
            <a:avLst/>
          </a:prstGeom>
          <a:noFill/>
        </p:spPr>
        <p:txBody>
          <a:bodyPr wrap="none" rtlCol="0">
            <a:spAutoFit/>
          </a:bodyPr>
          <a:lstStyle/>
          <a:p>
            <a:r>
              <a:rPr lang="en-US" sz="1600" dirty="0" smtClean="0">
                <a:solidFill>
                  <a:srgbClr val="0070C0"/>
                </a:solidFill>
                <a:latin typeface="Tahoma" panose="020B0604030504040204" pitchFamily="34" charset="0"/>
                <a:ea typeface="Tahoma" panose="020B0604030504040204" pitchFamily="34" charset="0"/>
                <a:cs typeface="Tahoma" panose="020B0604030504040204" pitchFamily="34" charset="0"/>
              </a:rPr>
              <a:t>Variety</a:t>
            </a:r>
            <a:endParaRPr lang="en-IN" sz="16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36" name="Rectangle 2"/>
          <p:cNvSpPr txBox="1">
            <a:spLocks noChangeArrowheads="1"/>
          </p:cNvSpPr>
          <p:nvPr/>
        </p:nvSpPr>
        <p:spPr>
          <a:xfrm>
            <a:off x="436180" y="133350"/>
            <a:ext cx="8403020" cy="51435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600" dirty="0"/>
              <a:t>IBM’s Definition</a:t>
            </a:r>
          </a:p>
        </p:txBody>
      </p:sp>
    </p:spTree>
    <p:extLst>
      <p:ext uri="{BB962C8B-B14F-4D97-AF65-F5344CB8AC3E}">
        <p14:creationId xmlns:p14="http://schemas.microsoft.com/office/powerpoint/2010/main" val="289566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38" y="224962"/>
            <a:ext cx="8177580" cy="400110"/>
          </a:xfrm>
        </p:spPr>
        <p:txBody>
          <a:bodyPr/>
          <a:lstStyle/>
          <a:p>
            <a:r>
              <a:rPr lang="en-US" dirty="0" smtClean="0"/>
              <a:t>Hadoop for Big Data</a:t>
            </a:r>
            <a:endParaRPr lang="en-IN" dirty="0"/>
          </a:p>
        </p:txBody>
      </p:sp>
      <p:sp>
        <p:nvSpPr>
          <p:cNvPr id="6" name="TextBox 5"/>
          <p:cNvSpPr txBox="1"/>
          <p:nvPr/>
        </p:nvSpPr>
        <p:spPr>
          <a:xfrm>
            <a:off x="503238" y="895350"/>
            <a:ext cx="8107362" cy="830997"/>
          </a:xfrm>
          <a:prstGeom prst="rect">
            <a:avLst/>
          </a:prstGeom>
          <a:noFill/>
        </p:spPr>
        <p:txBody>
          <a:bodyPr wrap="square" rtlCol="0">
            <a:spAutoFit/>
          </a:bodyPr>
          <a:lstStyle/>
          <a:p>
            <a:pPr marL="171450" indent="-171450">
              <a:buFont typeface="Symbol" panose="05050102010706020507" pitchFamily="18" charset="2"/>
              <a:buChar char="®"/>
            </a:pPr>
            <a:r>
              <a:rPr lang="en-IN" sz="1200" dirty="0" smtClean="0">
                <a:latin typeface="Tahoma" pitchFamily="34" charset="0"/>
                <a:ea typeface="Tahoma" pitchFamily="34" charset="0"/>
                <a:cs typeface="Tahoma" pitchFamily="34" charset="0"/>
              </a:rPr>
              <a:t> Apache </a:t>
            </a:r>
            <a:r>
              <a:rPr lang="en-IN" sz="1200" dirty="0">
                <a:latin typeface="Tahoma" pitchFamily="34" charset="0"/>
                <a:ea typeface="Tahoma" pitchFamily="34" charset="0"/>
                <a:cs typeface="Tahoma" pitchFamily="34" charset="0"/>
              </a:rPr>
              <a:t>Hadoop is a </a:t>
            </a:r>
            <a:r>
              <a:rPr lang="en-IN" sz="1200" b="1" dirty="0">
                <a:solidFill>
                  <a:srgbClr val="0070C0"/>
                </a:solidFill>
                <a:latin typeface="Tahoma" pitchFamily="34" charset="0"/>
                <a:ea typeface="Tahoma" pitchFamily="34" charset="0"/>
                <a:cs typeface="Tahoma" pitchFamily="34" charset="0"/>
              </a:rPr>
              <a:t>framework</a:t>
            </a:r>
            <a:r>
              <a:rPr lang="en-IN" sz="1200" dirty="0">
                <a:latin typeface="Tahoma" pitchFamily="34" charset="0"/>
                <a:ea typeface="Tahoma" pitchFamily="34" charset="0"/>
                <a:cs typeface="Tahoma" pitchFamily="34" charset="0"/>
              </a:rPr>
              <a:t> that allows for the distributed processing of large data sets across clusters of commodity computers using a simple programming </a:t>
            </a:r>
            <a:r>
              <a:rPr lang="en-IN" sz="1200" dirty="0" smtClean="0">
                <a:latin typeface="Tahoma" pitchFamily="34" charset="0"/>
                <a:ea typeface="Tahoma" pitchFamily="34" charset="0"/>
                <a:cs typeface="Tahoma" pitchFamily="34" charset="0"/>
              </a:rPr>
              <a:t>model</a:t>
            </a:r>
            <a:endParaRPr lang="en-IN" sz="1200" dirty="0">
              <a:latin typeface="Tahoma" pitchFamily="34" charset="0"/>
              <a:ea typeface="Tahoma" pitchFamily="34" charset="0"/>
              <a:cs typeface="Tahoma" pitchFamily="34" charset="0"/>
            </a:endParaRPr>
          </a:p>
          <a:p>
            <a:pPr marL="171450" indent="-171450">
              <a:buFont typeface="Symbol" panose="05050102010706020507" pitchFamily="18" charset="2"/>
              <a:buChar char="®"/>
            </a:pPr>
            <a:endParaRPr lang="en-IN" sz="1200" dirty="0">
              <a:latin typeface="Tahoma" pitchFamily="34" charset="0"/>
              <a:ea typeface="Tahoma" pitchFamily="34" charset="0"/>
              <a:cs typeface="Tahoma" pitchFamily="34" charset="0"/>
            </a:endParaRPr>
          </a:p>
          <a:p>
            <a:pPr marL="171450" indent="-171450">
              <a:buFont typeface="Symbol" panose="05050102010706020507" pitchFamily="18" charset="2"/>
              <a:buChar char="®"/>
            </a:pPr>
            <a:r>
              <a:rPr lang="en-IN" sz="1200" dirty="0" smtClean="0">
                <a:latin typeface="Tahoma" pitchFamily="34" charset="0"/>
                <a:ea typeface="Tahoma" pitchFamily="34" charset="0"/>
                <a:cs typeface="Tahoma" pitchFamily="34" charset="0"/>
              </a:rPr>
              <a:t> It </a:t>
            </a:r>
            <a:r>
              <a:rPr lang="en-IN" sz="1200" dirty="0">
                <a:latin typeface="Tahoma" pitchFamily="34" charset="0"/>
                <a:ea typeface="Tahoma" pitchFamily="34" charset="0"/>
                <a:cs typeface="Tahoma" pitchFamily="34" charset="0"/>
              </a:rPr>
              <a:t>is an </a:t>
            </a:r>
            <a:r>
              <a:rPr lang="en-IN" sz="1200" b="1" dirty="0">
                <a:solidFill>
                  <a:srgbClr val="0070C0"/>
                </a:solidFill>
                <a:latin typeface="Tahoma" pitchFamily="34" charset="0"/>
                <a:ea typeface="Tahoma" pitchFamily="34" charset="0"/>
                <a:cs typeface="Tahoma" pitchFamily="34" charset="0"/>
              </a:rPr>
              <a:t>Open-source Data Management </a:t>
            </a:r>
            <a:r>
              <a:rPr lang="en-IN" sz="1200" dirty="0">
                <a:latin typeface="Tahoma" pitchFamily="34" charset="0"/>
                <a:ea typeface="Tahoma" pitchFamily="34" charset="0"/>
                <a:cs typeface="Tahoma" pitchFamily="34" charset="0"/>
              </a:rPr>
              <a:t>with scale-out storage &amp; distributed </a:t>
            </a:r>
            <a:r>
              <a:rPr lang="en-IN" sz="1200" dirty="0" smtClean="0">
                <a:latin typeface="Tahoma" pitchFamily="34" charset="0"/>
                <a:ea typeface="Tahoma" pitchFamily="34" charset="0"/>
                <a:cs typeface="Tahoma" pitchFamily="34" charset="0"/>
              </a:rPr>
              <a:t>processing</a:t>
            </a:r>
            <a:endParaRPr lang="en-IN" sz="1200" dirty="0">
              <a:latin typeface="Tahoma" pitchFamily="34" charset="0"/>
              <a:ea typeface="Tahoma" pitchFamily="34" charset="0"/>
              <a:cs typeface="Tahoma" pitchFamily="34" charset="0"/>
            </a:endParaRPr>
          </a:p>
        </p:txBody>
      </p:sp>
      <p:pic>
        <p:nvPicPr>
          <p:cNvPr id="7" name="Picture 6" descr="download1.jpg"/>
          <p:cNvPicPr>
            <a:picLocks noChangeAspect="1"/>
          </p:cNvPicPr>
          <p:nvPr/>
        </p:nvPicPr>
        <p:blipFill>
          <a:blip r:embed="rId2"/>
          <a:stretch>
            <a:fillRect/>
          </a:stretch>
        </p:blipFill>
        <p:spPr>
          <a:xfrm>
            <a:off x="2510469" y="1996625"/>
            <a:ext cx="3914201" cy="2526127"/>
          </a:xfrm>
          <a:prstGeom prst="rect">
            <a:avLst/>
          </a:prstGeom>
        </p:spPr>
      </p:pic>
    </p:spTree>
    <p:extLst>
      <p:ext uri="{BB962C8B-B14F-4D97-AF65-F5344CB8AC3E}">
        <p14:creationId xmlns:p14="http://schemas.microsoft.com/office/powerpoint/2010/main" val="39910655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Hadoop and MapReduce</a:t>
            </a:r>
            <a:endParaRPr lang="en-IN" dirty="0"/>
          </a:p>
        </p:txBody>
      </p:sp>
      <p:sp>
        <p:nvSpPr>
          <p:cNvPr id="5" name="TextBox 4"/>
          <p:cNvSpPr txBox="1"/>
          <p:nvPr/>
        </p:nvSpPr>
        <p:spPr>
          <a:xfrm>
            <a:off x="4267200" y="1309628"/>
            <a:ext cx="3835250" cy="2862322"/>
          </a:xfrm>
          <a:prstGeom prst="rect">
            <a:avLst/>
          </a:prstGeom>
          <a:noFill/>
        </p:spPr>
        <p:txBody>
          <a:bodyPr wrap="square" rtlCol="0">
            <a:spAutoFit/>
          </a:bodyPr>
          <a:lstStyle/>
          <a:p>
            <a:pPr>
              <a:lnSpc>
                <a:spcPct val="150000"/>
              </a:lnSpc>
              <a:tabLst>
                <a:tab pos="685766" algn="l"/>
              </a:tabLst>
            </a:pPr>
            <a:r>
              <a:rPr lang="en-US" sz="1200" dirty="0">
                <a:solidFill>
                  <a:srgbClr val="0070C0"/>
                </a:solidFill>
                <a:latin typeface="Tahoma" pitchFamily="34" charset="0"/>
                <a:ea typeface="Tahoma" pitchFamily="34" charset="0"/>
                <a:cs typeface="Tahoma" pitchFamily="34" charset="0"/>
              </a:rPr>
              <a:t>Hadoop is a system for large scale data </a:t>
            </a:r>
            <a:r>
              <a:rPr lang="en-US" sz="1200" dirty="0" smtClean="0">
                <a:solidFill>
                  <a:srgbClr val="0070C0"/>
                </a:solidFill>
                <a:latin typeface="Tahoma" pitchFamily="34" charset="0"/>
                <a:ea typeface="Tahoma" pitchFamily="34" charset="0"/>
                <a:cs typeface="Tahoma" pitchFamily="34" charset="0"/>
              </a:rPr>
              <a:t>processing</a:t>
            </a:r>
            <a:endParaRPr lang="en-US" sz="1200" dirty="0">
              <a:solidFill>
                <a:srgbClr val="0070C0"/>
              </a:solidFill>
              <a:latin typeface="Tahoma" pitchFamily="34" charset="0"/>
              <a:ea typeface="Tahoma" pitchFamily="34" charset="0"/>
              <a:cs typeface="Tahoma" pitchFamily="34" charset="0"/>
            </a:endParaRPr>
          </a:p>
          <a:p>
            <a:pPr>
              <a:lnSpc>
                <a:spcPct val="150000"/>
              </a:lnSpc>
              <a:tabLst>
                <a:tab pos="685766" algn="l"/>
              </a:tabLst>
            </a:pPr>
            <a:r>
              <a:rPr lang="en-US" sz="1200" dirty="0">
                <a:latin typeface="Tahoma" pitchFamily="34" charset="0"/>
                <a:ea typeface="Tahoma" pitchFamily="34" charset="0"/>
                <a:cs typeface="Tahoma" pitchFamily="34" charset="0"/>
              </a:rPr>
              <a:t>It has two main components:</a:t>
            </a:r>
          </a:p>
          <a:p>
            <a:pPr marL="285736" indent="-285736">
              <a:lnSpc>
                <a:spcPct val="150000"/>
              </a:lnSpc>
              <a:buFont typeface="Symbol" panose="05050102010706020507" pitchFamily="18" charset="2"/>
              <a:buChar char="®"/>
              <a:tabLst>
                <a:tab pos="685766" algn="l"/>
              </a:tabLst>
            </a:pPr>
            <a:r>
              <a:rPr lang="en-US" sz="1200" dirty="0">
                <a:solidFill>
                  <a:srgbClr val="0070C0"/>
                </a:solidFill>
                <a:latin typeface="Tahoma" pitchFamily="34" charset="0"/>
                <a:ea typeface="Tahoma" pitchFamily="34" charset="0"/>
                <a:cs typeface="Tahoma" pitchFamily="34" charset="0"/>
              </a:rPr>
              <a:t>HDFS – Hadoop Distributed File System (Storage)</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Distributed across “nodes”</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Natively redundant</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NameNode tracks </a:t>
            </a:r>
            <a:r>
              <a:rPr lang="en-US" sz="1200" dirty="0" smtClean="0">
                <a:latin typeface="Tahoma" pitchFamily="34" charset="0"/>
                <a:ea typeface="Tahoma" pitchFamily="34" charset="0"/>
                <a:cs typeface="Tahoma" pitchFamily="34" charset="0"/>
              </a:rPr>
              <a:t>locations</a:t>
            </a:r>
            <a:br>
              <a:rPr lang="en-US" sz="1200" dirty="0" smtClean="0">
                <a:latin typeface="Tahoma" pitchFamily="34" charset="0"/>
                <a:ea typeface="Tahoma" pitchFamily="34" charset="0"/>
                <a:cs typeface="Tahoma" pitchFamily="34" charset="0"/>
              </a:rPr>
            </a:br>
            <a:endParaRPr lang="en-US" sz="1200" dirty="0">
              <a:latin typeface="Tahoma" pitchFamily="34" charset="0"/>
              <a:ea typeface="Tahoma" pitchFamily="34" charset="0"/>
              <a:cs typeface="Tahoma" pitchFamily="34" charset="0"/>
            </a:endParaRPr>
          </a:p>
          <a:p>
            <a:pPr marL="285736" indent="-285736">
              <a:lnSpc>
                <a:spcPct val="150000"/>
              </a:lnSpc>
              <a:buFont typeface="Symbol" panose="05050102010706020507" pitchFamily="18" charset="2"/>
              <a:buChar char="®"/>
              <a:tabLst>
                <a:tab pos="685766" algn="l"/>
              </a:tabLst>
            </a:pPr>
            <a:r>
              <a:rPr lang="en-US" sz="1200" dirty="0" smtClean="0">
                <a:solidFill>
                  <a:srgbClr val="0070C0"/>
                </a:solidFill>
                <a:latin typeface="Tahoma" pitchFamily="34" charset="0"/>
                <a:ea typeface="Tahoma" pitchFamily="34" charset="0"/>
                <a:cs typeface="Tahoma" pitchFamily="34" charset="0"/>
              </a:rPr>
              <a:t>MapReduce </a:t>
            </a:r>
            <a:r>
              <a:rPr lang="en-US" sz="1200" dirty="0">
                <a:solidFill>
                  <a:srgbClr val="0070C0"/>
                </a:solidFill>
                <a:latin typeface="Tahoma" pitchFamily="34" charset="0"/>
                <a:ea typeface="Tahoma" pitchFamily="34" charset="0"/>
                <a:cs typeface="Tahoma" pitchFamily="34" charset="0"/>
              </a:rPr>
              <a:t>(Processing) </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Splits a task across processors</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“near” the data &amp; assembles results</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Self-Healing, High Bandwidth</a:t>
            </a:r>
          </a:p>
          <a:p>
            <a:pPr marL="534962" indent="-261926">
              <a:buFont typeface="Tahoma" panose="020B0604030504040204" pitchFamily="34" charset="0"/>
              <a:buChar char="»"/>
              <a:tabLst>
                <a:tab pos="685766" algn="l"/>
              </a:tabLst>
            </a:pPr>
            <a:r>
              <a:rPr lang="en-US" sz="1200" dirty="0">
                <a:latin typeface="Tahoma" pitchFamily="34" charset="0"/>
                <a:ea typeface="Tahoma" pitchFamily="34" charset="0"/>
                <a:cs typeface="Tahoma" pitchFamily="34" charset="0"/>
              </a:rPr>
              <a:t>Clustered storage</a:t>
            </a:r>
          </a:p>
          <a:p>
            <a:pPr marL="534962" indent="-261926">
              <a:buFont typeface="Tahoma" panose="020B0604030504040204" pitchFamily="34" charset="0"/>
              <a:buChar char="»"/>
              <a:tabLst>
                <a:tab pos="685766" algn="l"/>
              </a:tabLst>
            </a:pPr>
            <a:r>
              <a:rPr lang="en-US" sz="1200" dirty="0" smtClean="0">
                <a:latin typeface="Tahoma" pitchFamily="34" charset="0"/>
                <a:ea typeface="Tahoma" pitchFamily="34" charset="0"/>
                <a:cs typeface="Tahoma" pitchFamily="34" charset="0"/>
              </a:rPr>
              <a:t>Job Tracker </a:t>
            </a:r>
            <a:r>
              <a:rPr lang="en-US" sz="1200" dirty="0">
                <a:latin typeface="Tahoma" pitchFamily="34" charset="0"/>
                <a:ea typeface="Tahoma" pitchFamily="34" charset="0"/>
                <a:cs typeface="Tahoma" pitchFamily="34" charset="0"/>
              </a:rPr>
              <a:t>manages the Task Trackers</a:t>
            </a:r>
          </a:p>
        </p:txBody>
      </p:sp>
      <p:grpSp>
        <p:nvGrpSpPr>
          <p:cNvPr id="6" name="Group 5"/>
          <p:cNvGrpSpPr/>
          <p:nvPr/>
        </p:nvGrpSpPr>
        <p:grpSpPr>
          <a:xfrm>
            <a:off x="914400" y="1547570"/>
            <a:ext cx="3003321" cy="2266985"/>
            <a:chOff x="5823870" y="1248782"/>
            <a:chExt cx="3003321" cy="2266985"/>
          </a:xfrm>
        </p:grpSpPr>
        <p:cxnSp>
          <p:nvCxnSpPr>
            <p:cNvPr id="7" name="Straight Arrow Connector 6"/>
            <p:cNvCxnSpPr/>
            <p:nvPr/>
          </p:nvCxnSpPr>
          <p:spPr>
            <a:xfrm flipV="1">
              <a:off x="7516570" y="2112124"/>
              <a:ext cx="625429" cy="792154"/>
            </a:xfrm>
            <a:prstGeom prst="straightConnector1">
              <a:avLst/>
            </a:prstGeom>
            <a:ln>
              <a:tailEnd type="triangle" w="lg" len="lg"/>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a:xfrm flipH="1" flipV="1">
              <a:off x="6512731" y="2133631"/>
              <a:ext cx="704849" cy="789816"/>
            </a:xfrm>
            <a:prstGeom prst="straightConnector1">
              <a:avLst/>
            </a:prstGeom>
            <a:ln>
              <a:tailEnd type="triangle" w="lg" len="lg"/>
            </a:ln>
          </p:spPr>
          <p:style>
            <a:lnRef idx="1">
              <a:schemeClr val="dk1"/>
            </a:lnRef>
            <a:fillRef idx="0">
              <a:schemeClr val="dk1"/>
            </a:fillRef>
            <a:effectRef idx="0">
              <a:schemeClr val="dk1"/>
            </a:effectRef>
            <a:fontRef idx="minor">
              <a:schemeClr val="tx1"/>
            </a:fontRef>
          </p:style>
        </p:cxnSp>
        <p:sp>
          <p:nvSpPr>
            <p:cNvPr id="10" name="Oval 9"/>
            <p:cNvSpPr/>
            <p:nvPr/>
          </p:nvSpPr>
          <p:spPr bwMode="auto">
            <a:xfrm>
              <a:off x="6512731" y="2690813"/>
              <a:ext cx="1688928" cy="824954"/>
            </a:xfrm>
            <a:prstGeom prst="ellipse">
              <a:avLst/>
            </a:prstGeom>
            <a:ln/>
          </p:spPr>
          <p:style>
            <a:lnRef idx="1">
              <a:schemeClr val="accent3"/>
            </a:lnRef>
            <a:fillRef idx="2">
              <a:schemeClr val="accent3"/>
            </a:fillRef>
            <a:effectRef idx="1">
              <a:schemeClr val="accent3"/>
            </a:effectRef>
            <a:fontRef idx="minor">
              <a:schemeClr val="dk1"/>
            </a:fontRef>
          </p:style>
          <p:txBody>
            <a:bodyPr anchor="ctr"/>
            <a:lstStyle/>
            <a:p>
              <a:pPr algn="ctr" eaLnBrk="1" fontAlgn="auto" hangingPunct="1">
                <a:spcBef>
                  <a:spcPts val="0"/>
                </a:spcBef>
                <a:spcAft>
                  <a:spcPts val="0"/>
                </a:spcAft>
                <a:defRPr/>
              </a:pPr>
              <a:r>
                <a:rPr lang="en-US" sz="1400" dirty="0" smtClean="0">
                  <a:latin typeface="Tahoma" panose="020B0604030504040204" pitchFamily="34" charset="0"/>
                  <a:ea typeface="Tahoma" panose="020B0604030504040204" pitchFamily="34" charset="0"/>
                  <a:cs typeface="Tahoma" panose="020B0604030504040204" pitchFamily="34" charset="0"/>
                </a:rPr>
                <a:t>Map-Reduce</a:t>
              </a:r>
              <a:endParaRPr lang="en-IN" sz="1400" dirty="0">
                <a:latin typeface="Tahoma" panose="020B0604030504040204" pitchFamily="34" charset="0"/>
                <a:ea typeface="Tahoma" panose="020B0604030504040204" pitchFamily="34" charset="0"/>
                <a:cs typeface="Tahoma" panose="020B0604030504040204" pitchFamily="34" charset="0"/>
              </a:endParaRPr>
            </a:p>
          </p:txBody>
        </p:sp>
        <p:grpSp>
          <p:nvGrpSpPr>
            <p:cNvPr id="3" name="Group 2"/>
            <p:cNvGrpSpPr/>
            <p:nvPr/>
          </p:nvGrpSpPr>
          <p:grpSpPr>
            <a:xfrm>
              <a:off x="5823870" y="1248782"/>
              <a:ext cx="920750" cy="920750"/>
              <a:chOff x="5940425" y="1174843"/>
              <a:chExt cx="920750" cy="920750"/>
            </a:xfrm>
          </p:grpSpPr>
          <p:sp>
            <p:nvSpPr>
              <p:cNvPr id="8" name="Oval 7"/>
              <p:cNvSpPr/>
              <p:nvPr/>
            </p:nvSpPr>
            <p:spPr bwMode="auto">
              <a:xfrm>
                <a:off x="5940425" y="1174843"/>
                <a:ext cx="920750" cy="920750"/>
              </a:xfrm>
              <a:prstGeom prst="ellipse">
                <a:avLst/>
              </a:prstGeom>
              <a:ln/>
            </p:spPr>
            <p:style>
              <a:lnRef idx="1">
                <a:schemeClr val="accent5"/>
              </a:lnRef>
              <a:fillRef idx="2">
                <a:schemeClr val="accent5"/>
              </a:fillRef>
              <a:effectRef idx="1">
                <a:schemeClr val="accent5"/>
              </a:effectRef>
              <a:fontRef idx="minor">
                <a:schemeClr val="dk1"/>
              </a:fontRef>
            </p:style>
            <p:txBody>
              <a:bodyPr anchor="ctr"/>
              <a:lstStyle/>
              <a:p>
                <a:pPr algn="ctr" eaLnBrk="1" fontAlgn="auto" hangingPunct="1">
                  <a:spcBef>
                    <a:spcPts val="0"/>
                  </a:spcBef>
                  <a:spcAft>
                    <a:spcPts val="0"/>
                  </a:spcAft>
                  <a:defRPr/>
                </a:pPr>
                <a:endParaRPr lang="en-IN" sz="2200" dirty="0">
                  <a:latin typeface="Tahoma" panose="020B0604030504040204" pitchFamily="34" charset="0"/>
                  <a:ea typeface="Tahoma" panose="020B0604030504040204" pitchFamily="34" charset="0"/>
                  <a:cs typeface="Tahoma" panose="020B0604030504040204" pitchFamily="34" charset="0"/>
                </a:endParaRPr>
              </a:p>
            </p:txBody>
          </p:sp>
          <p:sp>
            <p:nvSpPr>
              <p:cNvPr id="11" name="TextBox 1"/>
              <p:cNvSpPr txBox="1">
                <a:spLocks noChangeArrowheads="1"/>
              </p:cNvSpPr>
              <p:nvPr/>
            </p:nvSpPr>
            <p:spPr bwMode="auto">
              <a:xfrm>
                <a:off x="6101040" y="1448183"/>
                <a:ext cx="590550" cy="400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sz="2000" dirty="0">
                    <a:latin typeface="Tahoma" panose="020B0604030504040204" pitchFamily="34" charset="0"/>
                    <a:cs typeface="Tahoma" panose="020B0604030504040204" pitchFamily="34" charset="0"/>
                  </a:rPr>
                  <a:t>Key</a:t>
                </a:r>
                <a:endParaRPr lang="en-IN" sz="2000" dirty="0">
                  <a:latin typeface="Tahoma" panose="020B0604030504040204" pitchFamily="34" charset="0"/>
                  <a:cs typeface="Tahoma" panose="020B0604030504040204" pitchFamily="34" charset="0"/>
                </a:endParaRPr>
              </a:p>
            </p:txBody>
          </p:sp>
        </p:grpSp>
        <p:grpSp>
          <p:nvGrpSpPr>
            <p:cNvPr id="4" name="Group 3"/>
            <p:cNvGrpSpPr/>
            <p:nvPr/>
          </p:nvGrpSpPr>
          <p:grpSpPr>
            <a:xfrm>
              <a:off x="7906441" y="1248782"/>
              <a:ext cx="920750" cy="920750"/>
              <a:chOff x="7766050" y="1200150"/>
              <a:chExt cx="920750" cy="920750"/>
            </a:xfrm>
          </p:grpSpPr>
          <p:sp>
            <p:nvSpPr>
              <p:cNvPr id="12" name="Oval 11"/>
              <p:cNvSpPr/>
              <p:nvPr/>
            </p:nvSpPr>
            <p:spPr bwMode="auto">
              <a:xfrm>
                <a:off x="7766050" y="1200150"/>
                <a:ext cx="920750" cy="920750"/>
              </a:xfrm>
              <a:prstGeom prst="ellipse">
                <a:avLst/>
              </a:prstGeom>
              <a:ln/>
            </p:spPr>
            <p:style>
              <a:lnRef idx="1">
                <a:schemeClr val="accent6"/>
              </a:lnRef>
              <a:fillRef idx="2">
                <a:schemeClr val="accent6"/>
              </a:fillRef>
              <a:effectRef idx="1">
                <a:schemeClr val="accent6"/>
              </a:effectRef>
              <a:fontRef idx="minor">
                <a:schemeClr val="dk1"/>
              </a:fontRef>
            </p:style>
            <p:txBody>
              <a:bodyPr anchor="ctr"/>
              <a:lstStyle/>
              <a:p>
                <a:pPr algn="ctr" eaLnBrk="1" fontAlgn="auto" hangingPunct="1">
                  <a:spcBef>
                    <a:spcPts val="0"/>
                  </a:spcBef>
                  <a:spcAft>
                    <a:spcPts val="0"/>
                  </a:spcAft>
                  <a:defRPr/>
                </a:pPr>
                <a:endParaRPr lang="en-IN" sz="2200" dirty="0">
                  <a:latin typeface="Tahoma" panose="020B0604030504040204" pitchFamily="34" charset="0"/>
                  <a:ea typeface="Tahoma" panose="020B0604030504040204" pitchFamily="34" charset="0"/>
                  <a:cs typeface="Tahoma" panose="020B0604030504040204" pitchFamily="34" charset="0"/>
                </a:endParaRPr>
              </a:p>
            </p:txBody>
          </p:sp>
          <p:sp>
            <p:nvSpPr>
              <p:cNvPr id="13" name="TextBox 32"/>
              <p:cNvSpPr txBox="1">
                <a:spLocks noChangeArrowheads="1"/>
              </p:cNvSpPr>
              <p:nvPr/>
            </p:nvSpPr>
            <p:spPr bwMode="auto">
              <a:xfrm>
                <a:off x="7859713" y="1460500"/>
                <a:ext cx="795337" cy="400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sz="2000" dirty="0">
                    <a:latin typeface="Tahoma" panose="020B0604030504040204" pitchFamily="34" charset="0"/>
                    <a:cs typeface="Tahoma" panose="020B0604030504040204" pitchFamily="34" charset="0"/>
                  </a:rPr>
                  <a:t>Value</a:t>
                </a:r>
                <a:endParaRPr lang="en-IN" sz="2000" dirty="0">
                  <a:latin typeface="Tahoma" panose="020B0604030504040204" pitchFamily="34" charset="0"/>
                  <a:cs typeface="Tahoma" panose="020B0604030504040204" pitchFamily="34" charset="0"/>
                </a:endParaRPr>
              </a:p>
            </p:txBody>
          </p:sp>
        </p:grpSp>
      </p:grpSp>
    </p:spTree>
    <p:extLst>
      <p:ext uri="{BB962C8B-B14F-4D97-AF65-F5344CB8AC3E}">
        <p14:creationId xmlns:p14="http://schemas.microsoft.com/office/powerpoint/2010/main" val="12412100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PyDoop – Hadoop with Python</a:t>
            </a:r>
            <a:endParaRPr lang="en-IN" dirty="0"/>
          </a:p>
        </p:txBody>
      </p:sp>
      <p:sp>
        <p:nvSpPr>
          <p:cNvPr id="5" name="TextBox 4"/>
          <p:cNvSpPr txBox="1"/>
          <p:nvPr/>
        </p:nvSpPr>
        <p:spPr>
          <a:xfrm>
            <a:off x="3124200" y="1684188"/>
            <a:ext cx="5257800" cy="2716362"/>
          </a:xfrm>
          <a:prstGeom prst="rect">
            <a:avLst/>
          </a:prstGeom>
          <a:noFill/>
        </p:spPr>
        <p:txBody>
          <a:bodyPr wrap="square" rtlCol="0">
            <a:spAutoFit/>
          </a:bodyPr>
          <a:lstStyle/>
          <a:p>
            <a:pPr marL="266687" indent="-266687">
              <a:buFont typeface="Symbol" panose="05050102010706020507" pitchFamily="18" charset="2"/>
              <a:buChar char="®"/>
            </a:pPr>
            <a:r>
              <a:rPr lang="en-IN" sz="1200" b="1" dirty="0" smtClean="0">
                <a:latin typeface="Tahoma" pitchFamily="34" charset="0"/>
                <a:ea typeface="Tahoma" pitchFamily="34" charset="0"/>
                <a:cs typeface="Tahoma" pitchFamily="34" charset="0"/>
              </a:rPr>
              <a:t>PyDoop</a:t>
            </a:r>
            <a:r>
              <a:rPr lang="en-IN" sz="1200" dirty="0" smtClean="0">
                <a:latin typeface="Tahoma" pitchFamily="34" charset="0"/>
                <a:ea typeface="Tahoma" pitchFamily="34" charset="0"/>
                <a:cs typeface="Tahoma" pitchFamily="34" charset="0"/>
              </a:rPr>
              <a:t> package provides a Python API for Hadoop MapReduce </a:t>
            </a:r>
            <a:r>
              <a:rPr lang="en-IN" sz="1200" dirty="0">
                <a:latin typeface="Tahoma" pitchFamily="34" charset="0"/>
                <a:ea typeface="Tahoma" pitchFamily="34" charset="0"/>
                <a:cs typeface="Tahoma" pitchFamily="34" charset="0"/>
              </a:rPr>
              <a:t>and </a:t>
            </a:r>
            <a:r>
              <a:rPr lang="en-IN" sz="1200" dirty="0" smtClean="0">
                <a:latin typeface="Tahoma" pitchFamily="34" charset="0"/>
                <a:ea typeface="Tahoma" pitchFamily="34" charset="0"/>
                <a:cs typeface="Tahoma" pitchFamily="34" charset="0"/>
              </a:rPr>
              <a:t>HDFS</a:t>
            </a:r>
          </a:p>
          <a:p>
            <a:pPr marL="266687" indent="-266687">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US" sz="1200" b="1" dirty="0" smtClean="0">
                <a:latin typeface="Tahoma" pitchFamily="34" charset="0"/>
                <a:ea typeface="Tahoma" pitchFamily="34" charset="0"/>
                <a:cs typeface="Tahoma" pitchFamily="34" charset="0"/>
              </a:rPr>
              <a:t>PyDoop</a:t>
            </a:r>
            <a:r>
              <a:rPr lang="en-US" sz="1200" dirty="0" smtClean="0">
                <a:latin typeface="Tahoma" pitchFamily="34" charset="0"/>
                <a:ea typeface="Tahoma" pitchFamily="34" charset="0"/>
                <a:cs typeface="Tahoma" pitchFamily="34" charset="0"/>
              </a:rPr>
              <a:t> has several advantages over Hadoop’s built-in solutions for Python programming, i.e., Hadoop Streaming and Jython</a:t>
            </a:r>
          </a:p>
          <a:p>
            <a:pPr marL="266687" indent="-266687">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US" sz="1200" dirty="0" smtClean="0">
                <a:latin typeface="Tahoma" pitchFamily="34" charset="0"/>
                <a:ea typeface="Tahoma" pitchFamily="34" charset="0"/>
                <a:cs typeface="Tahoma" pitchFamily="34" charset="0"/>
              </a:rPr>
              <a:t>One of the biggest advantage of </a:t>
            </a:r>
            <a:r>
              <a:rPr lang="en-US" sz="1200" b="1" dirty="0" smtClean="0">
                <a:latin typeface="Tahoma" pitchFamily="34" charset="0"/>
                <a:ea typeface="Tahoma" pitchFamily="34" charset="0"/>
                <a:cs typeface="Tahoma" pitchFamily="34" charset="0"/>
              </a:rPr>
              <a:t>PyDoop</a:t>
            </a:r>
            <a:r>
              <a:rPr lang="en-US" sz="1200" dirty="0">
                <a:latin typeface="Tahoma" pitchFamily="34" charset="0"/>
                <a:ea typeface="Tahoma" pitchFamily="34" charset="0"/>
                <a:cs typeface="Tahoma" pitchFamily="34" charset="0"/>
              </a:rPr>
              <a:t> </a:t>
            </a:r>
            <a:r>
              <a:rPr lang="en-US" sz="1200" dirty="0" smtClean="0">
                <a:latin typeface="Tahoma" pitchFamily="34" charset="0"/>
                <a:ea typeface="Tahoma" pitchFamily="34" charset="0"/>
                <a:cs typeface="Tahoma" pitchFamily="34" charset="0"/>
              </a:rPr>
              <a:t>is it’s  </a:t>
            </a:r>
            <a:r>
              <a:rPr lang="en-US" sz="1200" b="1" dirty="0" smtClean="0">
                <a:latin typeface="Tahoma" pitchFamily="34" charset="0"/>
                <a:ea typeface="Tahoma" pitchFamily="34" charset="0"/>
                <a:cs typeface="Tahoma" pitchFamily="34" charset="0"/>
              </a:rPr>
              <a:t>HDFS API</a:t>
            </a:r>
            <a:r>
              <a:rPr lang="en-US" sz="1200" dirty="0" smtClean="0">
                <a:latin typeface="Tahoma" pitchFamily="34" charset="0"/>
                <a:ea typeface="Tahoma" pitchFamily="34" charset="0"/>
                <a:cs typeface="Tahoma" pitchFamily="34" charset="0"/>
              </a:rPr>
              <a:t>. This allows you to connect to an HDFS installation, read and write files, and get information on files, directories and global file system properties</a:t>
            </a:r>
          </a:p>
          <a:p>
            <a:pPr marL="266687" indent="-266687">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US" sz="1200" dirty="0" smtClean="0">
                <a:latin typeface="Tahoma" pitchFamily="34" charset="0"/>
                <a:ea typeface="Tahoma" pitchFamily="34" charset="0"/>
                <a:cs typeface="Tahoma" pitchFamily="34" charset="0"/>
              </a:rPr>
              <a:t>The </a:t>
            </a:r>
            <a:r>
              <a:rPr lang="en-US" sz="1200" b="1" dirty="0" smtClean="0">
                <a:latin typeface="Tahoma" pitchFamily="34" charset="0"/>
                <a:ea typeface="Tahoma" pitchFamily="34" charset="0"/>
                <a:cs typeface="Tahoma" pitchFamily="34" charset="0"/>
              </a:rPr>
              <a:t>MapReduce API</a:t>
            </a:r>
            <a:r>
              <a:rPr lang="en-US" sz="1200" dirty="0" smtClean="0">
                <a:latin typeface="Tahoma" pitchFamily="34" charset="0"/>
                <a:ea typeface="Tahoma" pitchFamily="34" charset="0"/>
                <a:cs typeface="Tahoma" pitchFamily="34" charset="0"/>
              </a:rPr>
              <a:t> of PyDoop allows you to solve many complex problems with minimal programming efforts. Advance MapReduce concepts such as ‘Counters’ and ‘Record Readers’  can be implemented in Python using PyDoop</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2495550"/>
            <a:ext cx="2286000" cy="914400"/>
          </a:xfrm>
          <a:prstGeom prst="rect">
            <a:avLst/>
          </a:prstGeom>
        </p:spPr>
      </p:pic>
      <p:sp>
        <p:nvSpPr>
          <p:cNvPr id="7" name="TextBox 6"/>
          <p:cNvSpPr txBox="1"/>
          <p:nvPr/>
        </p:nvSpPr>
        <p:spPr>
          <a:xfrm>
            <a:off x="457200" y="890885"/>
            <a:ext cx="8177580" cy="461665"/>
          </a:xfrm>
          <a:prstGeom prst="rect">
            <a:avLst/>
          </a:prstGeom>
          <a:noFill/>
        </p:spPr>
        <p:txBody>
          <a:bodyPr wrap="square" rtlCol="0">
            <a:spAutoFit/>
          </a:bodyPr>
          <a:lstStyle/>
          <a:p>
            <a:r>
              <a:rPr lang="en-IN" sz="1200" dirty="0" smtClean="0">
                <a:latin typeface="Tahoma" pitchFamily="34" charset="0"/>
                <a:ea typeface="Tahoma" pitchFamily="34" charset="0"/>
                <a:cs typeface="Tahoma" pitchFamily="34" charset="0"/>
              </a:rPr>
              <a:t>Python can be used to write Hadoop MapReduce programs and applications to access HDFS </a:t>
            </a:r>
            <a:r>
              <a:rPr lang="en-IN" sz="1200" dirty="0">
                <a:latin typeface="Tahoma" pitchFamily="34" charset="0"/>
                <a:ea typeface="Tahoma" pitchFamily="34" charset="0"/>
                <a:cs typeface="Tahoma" pitchFamily="34" charset="0"/>
              </a:rPr>
              <a:t>API for </a:t>
            </a:r>
            <a:r>
              <a:rPr lang="en-IN" sz="1200" dirty="0" smtClean="0">
                <a:latin typeface="Tahoma" pitchFamily="34" charset="0"/>
                <a:ea typeface="Tahoma" pitchFamily="34" charset="0"/>
                <a:cs typeface="Tahoma" pitchFamily="34" charset="0"/>
              </a:rPr>
              <a:t>Hadoop with </a:t>
            </a:r>
            <a:r>
              <a:rPr lang="en-IN" sz="1200" b="1" dirty="0" smtClean="0">
                <a:latin typeface="Tahoma" pitchFamily="34" charset="0"/>
                <a:ea typeface="Tahoma" pitchFamily="34" charset="0"/>
                <a:cs typeface="Tahoma" pitchFamily="34" charset="0"/>
              </a:rPr>
              <a:t>PyDoop</a:t>
            </a:r>
            <a:r>
              <a:rPr lang="en-IN" sz="1200" dirty="0" smtClean="0">
                <a:latin typeface="Tahoma" pitchFamily="34" charset="0"/>
                <a:ea typeface="Tahoma" pitchFamily="34" charset="0"/>
                <a:cs typeface="Tahoma" pitchFamily="34" charset="0"/>
              </a:rPr>
              <a:t> package</a:t>
            </a:r>
            <a:endParaRPr lang="en-US" sz="12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6475643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Demo: Word Count using Hadoop Streaming API</a:t>
            </a:r>
            <a:endParaRPr lang="en-IN" dirty="0"/>
          </a:p>
        </p:txBody>
      </p:sp>
      <p:sp>
        <p:nvSpPr>
          <p:cNvPr id="15" name="TextBox 14"/>
          <p:cNvSpPr txBox="1"/>
          <p:nvPr/>
        </p:nvSpPr>
        <p:spPr>
          <a:xfrm>
            <a:off x="484127" y="870287"/>
            <a:ext cx="7678477" cy="1015663"/>
          </a:xfrm>
          <a:prstGeom prst="rect">
            <a:avLst/>
          </a:prstGeom>
          <a:noFill/>
        </p:spPr>
        <p:txBody>
          <a:bodyPr wrap="square" rtlCol="0">
            <a:spAutoFit/>
          </a:bodyPr>
          <a:lstStyle/>
          <a:p>
            <a:pPr marL="266687" indent="-266687" algn="just">
              <a:buFont typeface="Symbol" panose="05050102010706020507" pitchFamily="18" charset="2"/>
              <a:buChar char="®"/>
            </a:pPr>
            <a:r>
              <a:rPr lang="en-IN" sz="1200" dirty="0">
                <a:latin typeface="Tahoma" pitchFamily="34" charset="0"/>
                <a:ea typeface="Tahoma" pitchFamily="34" charset="0"/>
                <a:cs typeface="Tahoma" pitchFamily="34" charset="0"/>
              </a:rPr>
              <a:t>The example shows the simple word count application written in </a:t>
            </a:r>
            <a:r>
              <a:rPr lang="en-IN" sz="1200" dirty="0" smtClean="0">
                <a:latin typeface="Tahoma" pitchFamily="34" charset="0"/>
                <a:ea typeface="Tahoma" pitchFamily="34" charset="0"/>
                <a:cs typeface="Tahoma" pitchFamily="34" charset="0"/>
              </a:rPr>
              <a:t>Python</a:t>
            </a:r>
          </a:p>
          <a:p>
            <a:pPr marL="266687" indent="-266687" algn="just">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lgn="just">
              <a:buFont typeface="Symbol" panose="05050102010706020507" pitchFamily="18" charset="2"/>
              <a:buChar char="®"/>
            </a:pPr>
            <a:r>
              <a:rPr lang="en-US" sz="1200" dirty="0" smtClean="0">
                <a:latin typeface="Tahoma" pitchFamily="34" charset="0"/>
                <a:ea typeface="Tahoma" pitchFamily="34" charset="0"/>
                <a:cs typeface="Tahoma" pitchFamily="34" charset="0"/>
              </a:rPr>
              <a:t>We shall use Hadoop Streaming APIs to run MapReduce code written in Python</a:t>
            </a:r>
          </a:p>
          <a:p>
            <a:pPr marL="266687" indent="-266687" algn="just">
              <a:buFont typeface="Symbol" panose="05050102010706020507" pitchFamily="18" charset="2"/>
              <a:buChar char="®"/>
            </a:pPr>
            <a:endParaRPr lang="en-US" sz="1200" b="1" dirty="0">
              <a:latin typeface="Tahoma" pitchFamily="34" charset="0"/>
              <a:ea typeface="Tahoma" pitchFamily="34" charset="0"/>
              <a:cs typeface="Tahoma" pitchFamily="34" charset="0"/>
            </a:endParaRPr>
          </a:p>
          <a:p>
            <a:pPr marL="266687" indent="-266687" algn="just">
              <a:buFont typeface="Symbol" panose="05050102010706020507" pitchFamily="18" charset="2"/>
              <a:buChar char="®"/>
            </a:pPr>
            <a:r>
              <a:rPr lang="en-US" sz="1200" dirty="0" smtClean="0">
                <a:latin typeface="Tahoma" pitchFamily="34" charset="0"/>
                <a:ea typeface="Tahoma" pitchFamily="34" charset="0"/>
                <a:cs typeface="Tahoma" pitchFamily="34" charset="0"/>
              </a:rPr>
              <a:t>Word Count application can be used to index text documents/files for a given “search query” </a:t>
            </a:r>
            <a:endParaRPr lang="en-IN" sz="1200" dirty="0" smtClean="0">
              <a:latin typeface="Tahoma" pitchFamily="34" charset="0"/>
              <a:ea typeface="Tahoma" pitchFamily="34" charset="0"/>
              <a:cs typeface="Tahoma" pitchFamily="34" charset="0"/>
            </a:endParaRPr>
          </a:p>
        </p:txBody>
      </p:sp>
      <p:pic>
        <p:nvPicPr>
          <p:cNvPr id="3" name="Picture 2" descr="Hadoop-python.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62200" y="2025515"/>
            <a:ext cx="3634110" cy="2610969"/>
          </a:xfrm>
          <a:prstGeom prst="rect">
            <a:avLst/>
          </a:prstGeom>
        </p:spPr>
      </p:pic>
    </p:spTree>
    <p:extLst>
      <p:ext uri="{BB962C8B-B14F-4D97-AF65-F5344CB8AC3E}">
        <p14:creationId xmlns:p14="http://schemas.microsoft.com/office/powerpoint/2010/main" val="39096083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83209" y="217551"/>
            <a:ext cx="8177580" cy="400110"/>
          </a:xfrm>
        </p:spPr>
        <p:txBody>
          <a:bodyPr/>
          <a:lstStyle/>
          <a:p>
            <a:r>
              <a:rPr lang="en-US" dirty="0" smtClean="0"/>
              <a:t>Python and Data Science</a:t>
            </a:r>
            <a:endParaRPr lang="en-IN" dirty="0"/>
          </a:p>
        </p:txBody>
      </p:sp>
      <p:sp>
        <p:nvSpPr>
          <p:cNvPr id="6" name="TextBox 5"/>
          <p:cNvSpPr txBox="1"/>
          <p:nvPr/>
        </p:nvSpPr>
        <p:spPr>
          <a:xfrm>
            <a:off x="4686299" y="2020402"/>
            <a:ext cx="3429001" cy="1992505"/>
          </a:xfrm>
          <a:prstGeom prst="rect">
            <a:avLst/>
          </a:prstGeom>
          <a:noFill/>
        </p:spPr>
        <p:txBody>
          <a:bodyPr wrap="square" rtlCol="0">
            <a:spAutoFit/>
          </a:bodyPr>
          <a:lstStyle/>
          <a:p>
            <a:pPr marL="266687" indent="-266687">
              <a:buFont typeface="Symbol" panose="05050102010706020507" pitchFamily="18" charset="2"/>
              <a:buChar char="®"/>
            </a:pPr>
            <a:r>
              <a:rPr lang="en-IN" sz="1200" b="1" dirty="0" smtClean="0">
                <a:latin typeface="Tahoma" pitchFamily="34" charset="0"/>
                <a:ea typeface="Tahoma" pitchFamily="34" charset="0"/>
                <a:cs typeface="Tahoma" pitchFamily="34" charset="0"/>
              </a:rPr>
              <a:t>Python</a:t>
            </a:r>
            <a:r>
              <a:rPr lang="en-IN" sz="1200" dirty="0" smtClean="0">
                <a:latin typeface="Tahoma" pitchFamily="34" charset="0"/>
                <a:ea typeface="Tahoma" pitchFamily="34" charset="0"/>
                <a:cs typeface="Tahoma" pitchFamily="34" charset="0"/>
              </a:rPr>
              <a:t> </a:t>
            </a:r>
            <a:r>
              <a:rPr lang="en-IN" sz="1200" dirty="0">
                <a:latin typeface="Tahoma" pitchFamily="34" charset="0"/>
                <a:ea typeface="Tahoma" pitchFamily="34" charset="0"/>
                <a:cs typeface="Tahoma" pitchFamily="34" charset="0"/>
              </a:rPr>
              <a:t>is an excellent choice for Data Scientist to do his day-to-day activities as it provides libraries to do all these </a:t>
            </a:r>
            <a:r>
              <a:rPr lang="en-IN" sz="1200" dirty="0" smtClean="0">
                <a:latin typeface="Tahoma" pitchFamily="34" charset="0"/>
                <a:ea typeface="Tahoma" pitchFamily="34" charset="0"/>
                <a:cs typeface="Tahoma" pitchFamily="34" charset="0"/>
              </a:rPr>
              <a:t>things</a:t>
            </a: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b="1" dirty="0">
                <a:latin typeface="Tahoma" pitchFamily="34" charset="0"/>
                <a:ea typeface="Tahoma" pitchFamily="34" charset="0"/>
                <a:cs typeface="Tahoma" pitchFamily="34" charset="0"/>
              </a:rPr>
              <a:t>Python</a:t>
            </a:r>
            <a:r>
              <a:rPr lang="en-IN" sz="1200" dirty="0">
                <a:latin typeface="Tahoma" pitchFamily="34" charset="0"/>
                <a:ea typeface="Tahoma" pitchFamily="34" charset="0"/>
                <a:cs typeface="Tahoma" pitchFamily="34" charset="0"/>
              </a:rPr>
              <a:t> has a diverse range of open source libraries for just about everything that a </a:t>
            </a:r>
            <a:r>
              <a:rPr lang="en-IN" sz="1200" dirty="0" smtClean="0">
                <a:latin typeface="Tahoma" pitchFamily="34" charset="0"/>
                <a:ea typeface="Tahoma" pitchFamily="34" charset="0"/>
                <a:cs typeface="Tahoma" pitchFamily="34" charset="0"/>
              </a:rPr>
              <a:t>Data Scientist </a:t>
            </a:r>
            <a:r>
              <a:rPr lang="en-IN" sz="1200" dirty="0">
                <a:latin typeface="Tahoma" pitchFamily="34" charset="0"/>
                <a:ea typeface="Tahoma" pitchFamily="34" charset="0"/>
                <a:cs typeface="Tahoma" pitchFamily="34" charset="0"/>
              </a:rPr>
              <a:t>does in his day-to-day </a:t>
            </a:r>
            <a:r>
              <a:rPr lang="en-IN" sz="1200" dirty="0" smtClean="0">
                <a:latin typeface="Tahoma" pitchFamily="34" charset="0"/>
                <a:ea typeface="Tahoma" pitchFamily="34" charset="0"/>
                <a:cs typeface="Tahoma" pitchFamily="34" charset="0"/>
              </a:rPr>
              <a:t>work </a:t>
            </a: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b="1" dirty="0">
                <a:latin typeface="Tahoma" pitchFamily="34" charset="0"/>
                <a:ea typeface="Tahoma" pitchFamily="34" charset="0"/>
                <a:cs typeface="Tahoma" pitchFamily="34" charset="0"/>
              </a:rPr>
              <a:t>Python</a:t>
            </a:r>
            <a:r>
              <a:rPr lang="en-IN" sz="1200" dirty="0">
                <a:latin typeface="Tahoma" pitchFamily="34" charset="0"/>
                <a:ea typeface="Tahoma" pitchFamily="34" charset="0"/>
                <a:cs typeface="Tahoma" pitchFamily="34" charset="0"/>
              </a:rPr>
              <a:t> and most of its libraries are both </a:t>
            </a:r>
            <a:r>
              <a:rPr lang="en-IN" sz="1200" b="1" dirty="0">
                <a:solidFill>
                  <a:srgbClr val="0070C0"/>
                </a:solidFill>
                <a:latin typeface="Tahoma" pitchFamily="34" charset="0"/>
                <a:ea typeface="Tahoma" pitchFamily="34" charset="0"/>
                <a:cs typeface="Tahoma" pitchFamily="34" charset="0"/>
              </a:rPr>
              <a:t>open source </a:t>
            </a:r>
            <a:r>
              <a:rPr lang="en-IN" sz="1200" dirty="0">
                <a:latin typeface="Tahoma" pitchFamily="34" charset="0"/>
                <a:ea typeface="Tahoma" pitchFamily="34" charset="0"/>
                <a:cs typeface="Tahoma" pitchFamily="34" charset="0"/>
              </a:rPr>
              <a:t>and </a:t>
            </a:r>
            <a:r>
              <a:rPr lang="en-IN" sz="1200" b="1" dirty="0" smtClean="0">
                <a:solidFill>
                  <a:srgbClr val="0070C0"/>
                </a:solidFill>
                <a:latin typeface="Tahoma" pitchFamily="34" charset="0"/>
                <a:ea typeface="Tahoma" pitchFamily="34" charset="0"/>
                <a:cs typeface="Tahoma" pitchFamily="34" charset="0"/>
              </a:rPr>
              <a:t>free</a:t>
            </a:r>
            <a:endParaRPr lang="en-IN" sz="1200" dirty="0">
              <a:latin typeface="Tahoma" pitchFamily="34" charset="0"/>
              <a:ea typeface="Tahoma" pitchFamily="34" charset="0"/>
              <a:cs typeface="Tahoma" pitchFamily="34" charset="0"/>
            </a:endParaRPr>
          </a:p>
        </p:txBody>
      </p:sp>
      <p:sp>
        <p:nvSpPr>
          <p:cNvPr id="7" name="TextBox 6"/>
          <p:cNvSpPr txBox="1"/>
          <p:nvPr/>
        </p:nvSpPr>
        <p:spPr>
          <a:xfrm>
            <a:off x="457201" y="819150"/>
            <a:ext cx="7924800" cy="646331"/>
          </a:xfrm>
          <a:prstGeom prst="rect">
            <a:avLst/>
          </a:prstGeom>
          <a:noFill/>
        </p:spPr>
        <p:txBody>
          <a:bodyPr wrap="square" rtlCol="0">
            <a:spAutoFit/>
          </a:bodyPr>
          <a:lstStyle/>
          <a:p>
            <a:r>
              <a:rPr lang="en-IN" sz="1200" dirty="0" smtClean="0">
                <a:latin typeface="Tahoma" pitchFamily="34" charset="0"/>
                <a:ea typeface="Tahoma" pitchFamily="34" charset="0"/>
                <a:cs typeface="Tahoma" pitchFamily="34" charset="0"/>
              </a:rPr>
              <a:t>The day-to-day tasks of a data scientist involves </a:t>
            </a:r>
            <a:r>
              <a:rPr lang="en-IN" sz="1200" dirty="0">
                <a:latin typeface="Tahoma" pitchFamily="34" charset="0"/>
                <a:ea typeface="Tahoma" pitchFamily="34" charset="0"/>
                <a:cs typeface="Tahoma" pitchFamily="34" charset="0"/>
              </a:rPr>
              <a:t>many interrelated but different </a:t>
            </a:r>
            <a:r>
              <a:rPr lang="en-IN" sz="1200" dirty="0" smtClean="0">
                <a:latin typeface="Tahoma" pitchFamily="34" charset="0"/>
                <a:ea typeface="Tahoma" pitchFamily="34" charset="0"/>
                <a:cs typeface="Tahoma" pitchFamily="34" charset="0"/>
              </a:rPr>
              <a:t>activities such as accessing and manipulating </a:t>
            </a:r>
            <a:r>
              <a:rPr lang="en-IN" sz="1200" dirty="0">
                <a:latin typeface="Tahoma" pitchFamily="34" charset="0"/>
                <a:ea typeface="Tahoma" pitchFamily="34" charset="0"/>
                <a:cs typeface="Tahoma" pitchFamily="34" charset="0"/>
              </a:rPr>
              <a:t>data, computing statistics </a:t>
            </a:r>
            <a:r>
              <a:rPr lang="en-IN" sz="1200" dirty="0" smtClean="0">
                <a:latin typeface="Tahoma" pitchFamily="34" charset="0"/>
                <a:ea typeface="Tahoma" pitchFamily="34" charset="0"/>
                <a:cs typeface="Tahoma" pitchFamily="34" charset="0"/>
              </a:rPr>
              <a:t>and </a:t>
            </a:r>
            <a:r>
              <a:rPr lang="en-IN" sz="1200" dirty="0">
                <a:latin typeface="Tahoma" pitchFamily="34" charset="0"/>
                <a:ea typeface="Tahoma" pitchFamily="34" charset="0"/>
                <a:cs typeface="Tahoma" pitchFamily="34" charset="0"/>
              </a:rPr>
              <a:t>, creating visual reports </a:t>
            </a:r>
            <a:r>
              <a:rPr lang="en-IN" sz="1200" dirty="0" smtClean="0">
                <a:latin typeface="Tahoma" pitchFamily="34" charset="0"/>
                <a:ea typeface="Tahoma" pitchFamily="34" charset="0"/>
                <a:cs typeface="Tahoma" pitchFamily="34" charset="0"/>
              </a:rPr>
              <a:t>on that data, </a:t>
            </a:r>
            <a:r>
              <a:rPr lang="en-IN" sz="1200" dirty="0">
                <a:latin typeface="Tahoma" pitchFamily="34" charset="0"/>
                <a:ea typeface="Tahoma" pitchFamily="34" charset="0"/>
                <a:cs typeface="Tahoma" pitchFamily="34" charset="0"/>
              </a:rPr>
              <a:t>building predictive and explanatory </a:t>
            </a:r>
            <a:r>
              <a:rPr lang="en-IN" sz="1200" dirty="0" smtClean="0">
                <a:latin typeface="Tahoma" pitchFamily="34" charset="0"/>
                <a:ea typeface="Tahoma" pitchFamily="34" charset="0"/>
                <a:cs typeface="Tahoma" pitchFamily="34" charset="0"/>
              </a:rPr>
              <a:t>models, </a:t>
            </a:r>
            <a:r>
              <a:rPr lang="en-IN" sz="1200" dirty="0">
                <a:latin typeface="Tahoma" pitchFamily="34" charset="0"/>
                <a:ea typeface="Tahoma" pitchFamily="34" charset="0"/>
                <a:cs typeface="Tahoma" pitchFamily="34" charset="0"/>
              </a:rPr>
              <a:t>evaluating </a:t>
            </a:r>
            <a:r>
              <a:rPr lang="en-IN" sz="1200" dirty="0" smtClean="0">
                <a:latin typeface="Tahoma" pitchFamily="34" charset="0"/>
                <a:ea typeface="Tahoma" pitchFamily="34" charset="0"/>
                <a:cs typeface="Tahoma" pitchFamily="34" charset="0"/>
              </a:rPr>
              <a:t>these </a:t>
            </a:r>
            <a:r>
              <a:rPr lang="en-IN" sz="1200" dirty="0">
                <a:latin typeface="Tahoma" pitchFamily="34" charset="0"/>
                <a:ea typeface="Tahoma" pitchFamily="34" charset="0"/>
                <a:cs typeface="Tahoma" pitchFamily="34" charset="0"/>
              </a:rPr>
              <a:t>models on </a:t>
            </a:r>
            <a:r>
              <a:rPr lang="en-IN" sz="1200" dirty="0" smtClean="0">
                <a:latin typeface="Tahoma" pitchFamily="34" charset="0"/>
                <a:ea typeface="Tahoma" pitchFamily="34" charset="0"/>
                <a:cs typeface="Tahoma" pitchFamily="34" charset="0"/>
              </a:rPr>
              <a:t>additional data</a:t>
            </a:r>
            <a:r>
              <a:rPr lang="en-IN" sz="1200" dirty="0">
                <a:latin typeface="Tahoma" pitchFamily="34" charset="0"/>
                <a:ea typeface="Tahoma" pitchFamily="34" charset="0"/>
                <a:cs typeface="Tahoma" pitchFamily="34" charset="0"/>
              </a:rPr>
              <a:t>, integrating models into production systems, etc</a:t>
            </a:r>
            <a:r>
              <a:rPr lang="en-IN" sz="1200" dirty="0" smtClean="0">
                <a:latin typeface="Tahoma" pitchFamily="34" charset="0"/>
                <a:ea typeface="Tahoma" pitchFamily="34" charset="0"/>
                <a:cs typeface="Tahoma" pitchFamily="34" charset="0"/>
              </a:rPr>
              <a:t>.</a:t>
            </a:r>
            <a:endParaRPr lang="en-US" sz="1200" dirty="0">
              <a:latin typeface="Tahoma" pitchFamily="34" charset="0"/>
              <a:ea typeface="Tahoma" pitchFamily="34" charset="0"/>
              <a:cs typeface="Tahoma" pitchFamily="34" charset="0"/>
            </a:endParaRP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0359" y="1598451"/>
            <a:ext cx="4045940" cy="3165948"/>
          </a:xfrm>
          <a:prstGeom prst="rect">
            <a:avLst/>
          </a:prstGeom>
          <a:ln>
            <a:noFill/>
          </a:ln>
          <a:effectLst>
            <a:softEdge rad="112500"/>
          </a:effectLst>
        </p:spPr>
      </p:pic>
    </p:spTree>
    <p:extLst>
      <p:ext uri="{BB962C8B-B14F-4D97-AF65-F5344CB8AC3E}">
        <p14:creationId xmlns:p14="http://schemas.microsoft.com/office/powerpoint/2010/main" val="16393920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SciPy.org</a:t>
            </a:r>
            <a:endParaRPr lang="en-IN" dirty="0"/>
          </a:p>
        </p:txBody>
      </p:sp>
      <p:sp>
        <p:nvSpPr>
          <p:cNvPr id="6" name="TextBox 5"/>
          <p:cNvSpPr txBox="1"/>
          <p:nvPr/>
        </p:nvSpPr>
        <p:spPr>
          <a:xfrm>
            <a:off x="457200" y="819150"/>
            <a:ext cx="8212313" cy="461665"/>
          </a:xfrm>
          <a:prstGeom prst="rect">
            <a:avLst/>
          </a:prstGeom>
          <a:noFill/>
        </p:spPr>
        <p:txBody>
          <a:bodyPr wrap="square" rtlCol="0">
            <a:spAutoFit/>
          </a:bodyPr>
          <a:lstStyle/>
          <a:p>
            <a:r>
              <a:rPr lang="en-IN" sz="1200" b="1" dirty="0" smtClean="0">
                <a:latin typeface="Tahoma" pitchFamily="34" charset="0"/>
                <a:ea typeface="Tahoma" pitchFamily="34" charset="0"/>
                <a:cs typeface="Tahoma" pitchFamily="34" charset="0"/>
              </a:rPr>
              <a:t>SciPy</a:t>
            </a:r>
            <a:r>
              <a:rPr lang="en-IN" sz="1200" dirty="0" smtClean="0">
                <a:latin typeface="Tahoma" pitchFamily="34" charset="0"/>
                <a:ea typeface="Tahoma" pitchFamily="34" charset="0"/>
                <a:cs typeface="Tahoma" pitchFamily="34" charset="0"/>
              </a:rPr>
              <a:t> </a:t>
            </a:r>
            <a:r>
              <a:rPr lang="en-IN" sz="1200" dirty="0">
                <a:latin typeface="Tahoma" pitchFamily="34" charset="0"/>
                <a:ea typeface="Tahoma" pitchFamily="34" charset="0"/>
                <a:cs typeface="Tahoma" pitchFamily="34" charset="0"/>
              </a:rPr>
              <a:t>(pronounced “Sigh Pie”) is a Python-based ecosystem of open-source software for mathematics, science, and engineering</a:t>
            </a:r>
            <a:r>
              <a:rPr lang="en-IN" sz="1200" dirty="0" smtClean="0">
                <a:latin typeface="Tahoma" pitchFamily="34" charset="0"/>
                <a:ea typeface="Tahoma" pitchFamily="34" charset="0"/>
                <a:cs typeface="Tahoma" pitchFamily="34" charset="0"/>
              </a:rPr>
              <a:t>.</a:t>
            </a:r>
            <a:endParaRPr lang="en-IN" sz="1200" dirty="0">
              <a:latin typeface="Tahoma" pitchFamily="34" charset="0"/>
              <a:ea typeface="Tahoma" pitchFamily="34" charset="0"/>
              <a:cs typeface="Tahoma" pitchFamily="34" charset="0"/>
            </a:endParaRPr>
          </a:p>
        </p:txBody>
      </p:sp>
      <p:grpSp>
        <p:nvGrpSpPr>
          <p:cNvPr id="19" name="Group 18"/>
          <p:cNvGrpSpPr/>
          <p:nvPr/>
        </p:nvGrpSpPr>
        <p:grpSpPr>
          <a:xfrm>
            <a:off x="289146" y="1809750"/>
            <a:ext cx="8565706" cy="2266950"/>
            <a:chOff x="685800" y="1714270"/>
            <a:chExt cx="8565706" cy="2266950"/>
          </a:xfrm>
        </p:grpSpPr>
        <p:grpSp>
          <p:nvGrpSpPr>
            <p:cNvPr id="13" name="Group 12"/>
            <p:cNvGrpSpPr/>
            <p:nvPr/>
          </p:nvGrpSpPr>
          <p:grpSpPr>
            <a:xfrm>
              <a:off x="685800" y="1809750"/>
              <a:ext cx="2977323" cy="2162175"/>
              <a:chOff x="1066800" y="1657350"/>
              <a:chExt cx="2977323" cy="2162175"/>
            </a:xfrm>
          </p:grpSpPr>
          <p:pic>
            <p:nvPicPr>
              <p:cNvPr id="7" name="Picture 6"/>
              <p:cNvPicPr>
                <a:picLocks noChangeAspect="1"/>
              </p:cNvPicPr>
              <p:nvPr/>
            </p:nvPicPr>
            <p:blipFill>
              <a:blip r:embed="rId2"/>
              <a:stretch>
                <a:fillRect/>
              </a:stretch>
            </p:blipFill>
            <p:spPr>
              <a:xfrm>
                <a:off x="1066800" y="1657350"/>
                <a:ext cx="1066800" cy="2162175"/>
              </a:xfrm>
              <a:prstGeom prst="rect">
                <a:avLst/>
              </a:prstGeom>
            </p:spPr>
          </p:pic>
          <p:grpSp>
            <p:nvGrpSpPr>
              <p:cNvPr id="11" name="Group 10"/>
              <p:cNvGrpSpPr/>
              <p:nvPr/>
            </p:nvGrpSpPr>
            <p:grpSpPr>
              <a:xfrm>
                <a:off x="2133600" y="1756886"/>
                <a:ext cx="1910523" cy="2034064"/>
                <a:chOff x="2133600" y="1756886"/>
                <a:chExt cx="1910523" cy="2034064"/>
              </a:xfrm>
            </p:grpSpPr>
            <p:sp>
              <p:nvSpPr>
                <p:cNvPr id="10" name="TextBox 9"/>
                <p:cNvSpPr txBox="1"/>
                <p:nvPr/>
              </p:nvSpPr>
              <p:spPr>
                <a:xfrm>
                  <a:off x="2146453" y="1756886"/>
                  <a:ext cx="1799788" cy="738664"/>
                </a:xfrm>
                <a:prstGeom prst="rect">
                  <a:avLst/>
                </a:prstGeom>
                <a:noFill/>
              </p:spPr>
              <p:txBody>
                <a:bodyPr wrap="none" rtlCol="0">
                  <a:spAutoFit/>
                </a:bodyPr>
                <a:lstStyle/>
                <a:p>
                  <a:r>
                    <a:rPr lang="en-US" sz="1400" u="sng" dirty="0" smtClean="0">
                      <a:solidFill>
                        <a:srgbClr val="0070C0"/>
                      </a:solidFill>
                      <a:latin typeface="Tahoma" panose="020B0604030504040204" pitchFamily="34" charset="0"/>
                      <a:ea typeface="Tahoma" panose="020B0604030504040204" pitchFamily="34" charset="0"/>
                      <a:cs typeface="Tahoma" panose="020B0604030504040204" pitchFamily="34" charset="0"/>
                    </a:rPr>
                    <a:t>NumPy</a:t>
                  </a:r>
                </a:p>
                <a:p>
                  <a:r>
                    <a:rPr lang="en-US" sz="1400" dirty="0" smtClean="0">
                      <a:latin typeface="Tahoma" panose="020B0604030504040204" pitchFamily="34" charset="0"/>
                      <a:ea typeface="Tahoma" panose="020B0604030504040204" pitchFamily="34" charset="0"/>
                      <a:cs typeface="Tahoma" panose="020B0604030504040204" pitchFamily="34" charset="0"/>
                    </a:rPr>
                    <a:t>Base N-dimensional </a:t>
                  </a:r>
                </a:p>
                <a:p>
                  <a:r>
                    <a:rPr lang="en-US" sz="1400" dirty="0">
                      <a:latin typeface="Tahoma" panose="020B0604030504040204" pitchFamily="34" charset="0"/>
                      <a:ea typeface="Tahoma" panose="020B0604030504040204" pitchFamily="34" charset="0"/>
                      <a:cs typeface="Tahoma" panose="020B0604030504040204" pitchFamily="34" charset="0"/>
                    </a:rPr>
                    <a:t>a</a:t>
                  </a:r>
                  <a:r>
                    <a:rPr lang="en-US" sz="1400" dirty="0" smtClean="0">
                      <a:latin typeface="Tahoma" panose="020B0604030504040204" pitchFamily="34" charset="0"/>
                      <a:ea typeface="Tahoma" panose="020B0604030504040204" pitchFamily="34" charset="0"/>
                      <a:cs typeface="Tahoma" panose="020B0604030504040204" pitchFamily="34" charset="0"/>
                    </a:rPr>
                    <a:t>rray package</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p:nvSpPr>
              <p:spPr>
                <a:xfrm>
                  <a:off x="2133600" y="3052286"/>
                  <a:ext cx="1910523" cy="738664"/>
                </a:xfrm>
                <a:prstGeom prst="rect">
                  <a:avLst/>
                </a:prstGeom>
                <a:noFill/>
              </p:spPr>
              <p:txBody>
                <a:bodyPr wrap="none" rtlCol="0">
                  <a:spAutoFit/>
                </a:bodyPr>
                <a:lstStyle/>
                <a:p>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IPython</a:t>
                  </a:r>
                </a:p>
                <a:p>
                  <a:r>
                    <a:rPr lang="en-US" sz="1400" dirty="0" smtClean="0">
                      <a:latin typeface="Tahoma" panose="020B0604030504040204" pitchFamily="34" charset="0"/>
                      <a:ea typeface="Tahoma" panose="020B0604030504040204" pitchFamily="34" charset="0"/>
                      <a:cs typeface="Tahoma" panose="020B0604030504040204" pitchFamily="34" charset="0"/>
                    </a:rPr>
                    <a:t>Enhanced Interactive </a:t>
                  </a:r>
                </a:p>
                <a:p>
                  <a:r>
                    <a:rPr lang="en-US" sz="1400" dirty="0" smtClean="0">
                      <a:latin typeface="Tahoma" panose="020B0604030504040204" pitchFamily="34" charset="0"/>
                      <a:ea typeface="Tahoma" panose="020B0604030504040204" pitchFamily="34" charset="0"/>
                      <a:cs typeface="Tahoma" panose="020B0604030504040204" pitchFamily="34" charset="0"/>
                    </a:rPr>
                    <a:t>Console</a:t>
                  </a:r>
                  <a:endParaRPr lang="en-US" sz="1400" dirty="0">
                    <a:latin typeface="Tahoma" panose="020B0604030504040204" pitchFamily="34" charset="0"/>
                    <a:ea typeface="Tahoma" panose="020B0604030504040204" pitchFamily="34" charset="0"/>
                    <a:cs typeface="Tahoma" panose="020B0604030504040204" pitchFamily="34" charset="0"/>
                  </a:endParaRPr>
                </a:p>
              </p:txBody>
            </p:sp>
          </p:grpSp>
        </p:grpSp>
        <p:grpSp>
          <p:nvGrpSpPr>
            <p:cNvPr id="15" name="Group 14"/>
            <p:cNvGrpSpPr/>
            <p:nvPr/>
          </p:nvGrpSpPr>
          <p:grpSpPr>
            <a:xfrm>
              <a:off x="3663123" y="1931721"/>
              <a:ext cx="2885906" cy="2011629"/>
              <a:chOff x="3663123" y="1931721"/>
              <a:chExt cx="2885906" cy="2011629"/>
            </a:xfrm>
          </p:grpSpPr>
          <p:pic>
            <p:nvPicPr>
              <p:cNvPr id="14" name="Picture 13"/>
              <p:cNvPicPr>
                <a:picLocks noChangeAspect="1"/>
              </p:cNvPicPr>
              <p:nvPr/>
            </p:nvPicPr>
            <p:blipFill>
              <a:blip r:embed="rId3"/>
              <a:stretch>
                <a:fillRect/>
              </a:stretch>
            </p:blipFill>
            <p:spPr>
              <a:xfrm>
                <a:off x="3663123" y="1931721"/>
                <a:ext cx="954184" cy="2011629"/>
              </a:xfrm>
              <a:prstGeom prst="rect">
                <a:avLst/>
              </a:prstGeom>
            </p:spPr>
          </p:pic>
          <p:sp>
            <p:nvSpPr>
              <p:cNvPr id="16" name="TextBox 15"/>
              <p:cNvSpPr txBox="1"/>
              <p:nvPr/>
            </p:nvSpPr>
            <p:spPr>
              <a:xfrm>
                <a:off x="4601700" y="1931721"/>
                <a:ext cx="1799788" cy="738664"/>
              </a:xfrm>
              <a:prstGeom prst="rect">
                <a:avLst/>
              </a:prstGeom>
              <a:noFill/>
            </p:spPr>
            <p:txBody>
              <a:bodyPr wrap="none" rtlCol="0">
                <a:spAutoFit/>
              </a:bodyPr>
              <a:lstStyle/>
              <a:p>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SciPy library</a:t>
                </a:r>
              </a:p>
              <a:p>
                <a:r>
                  <a:rPr lang="en-US" sz="1400" dirty="0" smtClean="0">
                    <a:latin typeface="Tahoma" panose="020B0604030504040204" pitchFamily="34" charset="0"/>
                    <a:ea typeface="Tahoma" panose="020B0604030504040204" pitchFamily="34" charset="0"/>
                    <a:cs typeface="Tahoma" panose="020B0604030504040204" pitchFamily="34" charset="0"/>
                  </a:rPr>
                  <a:t>Base N-dimensional </a:t>
                </a:r>
              </a:p>
              <a:p>
                <a:r>
                  <a:rPr lang="en-US" sz="1400" dirty="0">
                    <a:latin typeface="Tahoma" panose="020B0604030504040204" pitchFamily="34" charset="0"/>
                    <a:ea typeface="Tahoma" panose="020B0604030504040204" pitchFamily="34" charset="0"/>
                    <a:cs typeface="Tahoma" panose="020B0604030504040204" pitchFamily="34" charset="0"/>
                  </a:rPr>
                  <a:t>a</a:t>
                </a:r>
                <a:r>
                  <a:rPr lang="en-US" sz="1400" dirty="0" smtClean="0">
                    <a:latin typeface="Tahoma" panose="020B0604030504040204" pitchFamily="34" charset="0"/>
                    <a:ea typeface="Tahoma" panose="020B0604030504040204" pitchFamily="34" charset="0"/>
                    <a:cs typeface="Tahoma" panose="020B0604030504040204" pitchFamily="34" charset="0"/>
                  </a:rPr>
                  <a:t>rray package</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17" name="TextBox 16"/>
              <p:cNvSpPr txBox="1"/>
              <p:nvPr/>
            </p:nvSpPr>
            <p:spPr>
              <a:xfrm>
                <a:off x="4598623" y="3257550"/>
                <a:ext cx="1950406" cy="523220"/>
              </a:xfrm>
              <a:prstGeom prst="rect">
                <a:avLst/>
              </a:prstGeom>
              <a:noFill/>
            </p:spPr>
            <p:txBody>
              <a:bodyPr wrap="none" rtlCol="0">
                <a:spAutoFit/>
              </a:bodyPr>
              <a:lstStyle/>
              <a:p>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Sympy</a:t>
                </a:r>
              </a:p>
              <a:p>
                <a:r>
                  <a:rPr lang="en-US" sz="1400" dirty="0" smtClean="0">
                    <a:latin typeface="Tahoma" panose="020B0604030504040204" pitchFamily="34" charset="0"/>
                    <a:ea typeface="Tahoma" panose="020B0604030504040204" pitchFamily="34" charset="0"/>
                    <a:cs typeface="Tahoma" panose="020B0604030504040204" pitchFamily="34" charset="0"/>
                  </a:rPr>
                  <a:t>Symbolic mathematics</a:t>
                </a:r>
                <a:endParaRPr lang="en-US" sz="1400" dirty="0">
                  <a:latin typeface="Tahoma" panose="020B0604030504040204" pitchFamily="34" charset="0"/>
                  <a:ea typeface="Tahoma" panose="020B0604030504040204" pitchFamily="34" charset="0"/>
                  <a:cs typeface="Tahoma" panose="020B0604030504040204" pitchFamily="34" charset="0"/>
                </a:endParaRPr>
              </a:p>
            </p:txBody>
          </p:sp>
        </p:grpSp>
        <p:pic>
          <p:nvPicPr>
            <p:cNvPr id="18" name="Picture 17"/>
            <p:cNvPicPr>
              <a:picLocks noChangeAspect="1"/>
            </p:cNvPicPr>
            <p:nvPr/>
          </p:nvPicPr>
          <p:blipFill>
            <a:blip r:embed="rId4"/>
            <a:stretch>
              <a:fillRect/>
            </a:stretch>
          </p:blipFill>
          <p:spPr>
            <a:xfrm>
              <a:off x="6497534" y="1714270"/>
              <a:ext cx="986995" cy="2266950"/>
            </a:xfrm>
            <a:prstGeom prst="rect">
              <a:avLst/>
            </a:prstGeom>
          </p:spPr>
        </p:pic>
        <p:sp>
          <p:nvSpPr>
            <p:cNvPr id="20" name="TextBox 19"/>
            <p:cNvSpPr txBox="1"/>
            <p:nvPr/>
          </p:nvSpPr>
          <p:spPr>
            <a:xfrm>
              <a:off x="7533993" y="1890006"/>
              <a:ext cx="1701906" cy="738664"/>
            </a:xfrm>
            <a:prstGeom prst="rect">
              <a:avLst/>
            </a:prstGeom>
            <a:noFill/>
          </p:spPr>
          <p:txBody>
            <a:bodyPr wrap="square" rtlCol="0">
              <a:spAutoFit/>
            </a:bodyPr>
            <a:lstStyle/>
            <a:p>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Matplotlib</a:t>
              </a:r>
            </a:p>
            <a:p>
              <a:r>
                <a:rPr lang="en-US" sz="1400" dirty="0" smtClean="0">
                  <a:latin typeface="Tahoma" panose="020B0604030504040204" pitchFamily="34" charset="0"/>
                  <a:ea typeface="Tahoma" panose="020B0604030504040204" pitchFamily="34" charset="0"/>
                  <a:cs typeface="Tahoma" panose="020B0604030504040204" pitchFamily="34" charset="0"/>
                </a:rPr>
                <a:t>Comprehensive 2D Plotting</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21" name="TextBox 20"/>
            <p:cNvSpPr txBox="1"/>
            <p:nvPr/>
          </p:nvSpPr>
          <p:spPr>
            <a:xfrm>
              <a:off x="7549600" y="3109206"/>
              <a:ext cx="1701906" cy="738664"/>
            </a:xfrm>
            <a:prstGeom prst="rect">
              <a:avLst/>
            </a:prstGeom>
            <a:noFill/>
          </p:spPr>
          <p:txBody>
            <a:bodyPr wrap="square" rtlCol="0">
              <a:spAutoFit/>
            </a:bodyPr>
            <a:lstStyle/>
            <a:p>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pandas</a:t>
              </a:r>
            </a:p>
            <a:p>
              <a:r>
                <a:rPr lang="en-US" sz="1400" dirty="0" smtClean="0">
                  <a:latin typeface="Tahoma" panose="020B0604030504040204" pitchFamily="34" charset="0"/>
                  <a:ea typeface="Tahoma" panose="020B0604030504040204" pitchFamily="34" charset="0"/>
                  <a:cs typeface="Tahoma" panose="020B0604030504040204" pitchFamily="34" charset="0"/>
                </a:rPr>
                <a:t>Data structures and analysis</a:t>
              </a:r>
              <a:endParaRPr lang="en-US" sz="1400" dirty="0">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28159346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Demo: Zombie Invasion Model</a:t>
            </a:r>
            <a:endParaRPr lang="en-IN" dirty="0"/>
          </a:p>
        </p:txBody>
      </p:sp>
      <p:grpSp>
        <p:nvGrpSpPr>
          <p:cNvPr id="3" name="Group 2"/>
          <p:cNvGrpSpPr/>
          <p:nvPr/>
        </p:nvGrpSpPr>
        <p:grpSpPr>
          <a:xfrm>
            <a:off x="483209" y="940296"/>
            <a:ext cx="8039842" cy="3231654"/>
            <a:chOff x="483209" y="819150"/>
            <a:chExt cx="8039842" cy="3231654"/>
          </a:xfrm>
        </p:grpSpPr>
        <p:sp>
          <p:nvSpPr>
            <p:cNvPr id="14" name="TextBox 13"/>
            <p:cNvSpPr txBox="1"/>
            <p:nvPr/>
          </p:nvSpPr>
          <p:spPr>
            <a:xfrm>
              <a:off x="483209" y="819150"/>
              <a:ext cx="8039842" cy="3231654"/>
            </a:xfrm>
            <a:prstGeom prst="rect">
              <a:avLst/>
            </a:prstGeom>
            <a:noFill/>
          </p:spPr>
          <p:txBody>
            <a:bodyPr wrap="square" rtlCol="0">
              <a:spAutoFit/>
            </a:bodyPr>
            <a:lstStyle/>
            <a:p>
              <a:r>
                <a:rPr lang="en-IN" sz="1200" dirty="0">
                  <a:latin typeface="Tahoma" pitchFamily="34" charset="0"/>
                  <a:ea typeface="Tahoma" pitchFamily="34" charset="0"/>
                  <a:cs typeface="Tahoma" pitchFamily="34" charset="0"/>
                </a:rPr>
                <a:t>This is a lighthearted example, a system of ODEs(Ordinary differential equations) can be used to model a "zombie invasion", using the equations specified by Philip Munz</a:t>
              </a:r>
              <a:r>
                <a:rPr lang="en-IN" sz="1200" dirty="0" smtClean="0">
                  <a:latin typeface="Tahoma" pitchFamily="34" charset="0"/>
                  <a:ea typeface="Tahoma" pitchFamily="34" charset="0"/>
                  <a:cs typeface="Tahoma" pitchFamily="34" charset="0"/>
                </a:rPr>
                <a:t>. </a:t>
              </a:r>
            </a:p>
            <a:p>
              <a:endParaRPr lang="en-IN" sz="1200" dirty="0" smtClean="0">
                <a:latin typeface="Tahoma" pitchFamily="34" charset="0"/>
                <a:ea typeface="Tahoma" pitchFamily="34" charset="0"/>
                <a:cs typeface="Tahoma" pitchFamily="34" charset="0"/>
              </a:endParaRPr>
            </a:p>
            <a:p>
              <a:endParaRPr lang="en-IN" sz="1200" dirty="0" smtClean="0">
                <a:latin typeface="Tahoma" pitchFamily="34" charset="0"/>
                <a:ea typeface="Tahoma" pitchFamily="34" charset="0"/>
                <a:cs typeface="Tahoma" pitchFamily="34" charset="0"/>
              </a:endParaRPr>
            </a:p>
            <a:p>
              <a:r>
                <a:rPr lang="en-IN" sz="1200" dirty="0" smtClean="0">
                  <a:latin typeface="Tahoma" pitchFamily="34" charset="0"/>
                  <a:ea typeface="Tahoma" pitchFamily="34" charset="0"/>
                  <a:cs typeface="Tahoma" pitchFamily="34" charset="0"/>
                </a:rPr>
                <a:t>The </a:t>
              </a:r>
              <a:r>
                <a:rPr lang="en-IN" sz="1200" dirty="0">
                  <a:latin typeface="Tahoma" pitchFamily="34" charset="0"/>
                  <a:ea typeface="Tahoma" pitchFamily="34" charset="0"/>
                  <a:cs typeface="Tahoma" pitchFamily="34" charset="0"/>
                </a:rPr>
                <a:t>system is given as:</a:t>
              </a:r>
            </a:p>
            <a:p>
              <a:endParaRPr lang="en-IN" sz="1200" dirty="0">
                <a:latin typeface="Tahoma" pitchFamily="34" charset="0"/>
                <a:ea typeface="Tahoma" pitchFamily="34" charset="0"/>
                <a:cs typeface="Tahoma" pitchFamily="34" charset="0"/>
              </a:endParaRPr>
            </a:p>
            <a:p>
              <a:r>
                <a:rPr lang="en-IN" sz="1200" dirty="0">
                  <a:latin typeface="Tahoma" pitchFamily="34" charset="0"/>
                  <a:ea typeface="Tahoma" pitchFamily="34" charset="0"/>
                  <a:cs typeface="Tahoma" pitchFamily="34" charset="0"/>
                </a:rPr>
                <a:t>dS/dt = P - B*S*Z - d*S</a:t>
              </a:r>
            </a:p>
            <a:p>
              <a:endParaRPr lang="en-IN" sz="1200" dirty="0">
                <a:latin typeface="Tahoma" pitchFamily="34" charset="0"/>
                <a:ea typeface="Tahoma" pitchFamily="34" charset="0"/>
                <a:cs typeface="Tahoma" pitchFamily="34" charset="0"/>
              </a:endParaRPr>
            </a:p>
            <a:p>
              <a:r>
                <a:rPr lang="en-IN" sz="1200" dirty="0">
                  <a:latin typeface="Tahoma" pitchFamily="34" charset="0"/>
                  <a:ea typeface="Tahoma" pitchFamily="34" charset="0"/>
                  <a:cs typeface="Tahoma" pitchFamily="34" charset="0"/>
                </a:rPr>
                <a:t>dZ/dt = B*S*Z + G*R - A*S*Z</a:t>
              </a:r>
            </a:p>
            <a:p>
              <a:endParaRPr lang="en-IN" sz="1200" dirty="0">
                <a:latin typeface="Tahoma" pitchFamily="34" charset="0"/>
                <a:ea typeface="Tahoma" pitchFamily="34" charset="0"/>
                <a:cs typeface="Tahoma" pitchFamily="34" charset="0"/>
              </a:endParaRPr>
            </a:p>
            <a:p>
              <a:r>
                <a:rPr lang="en-IN" sz="1200" dirty="0">
                  <a:latin typeface="Tahoma" pitchFamily="34" charset="0"/>
                  <a:ea typeface="Tahoma" pitchFamily="34" charset="0"/>
                  <a:cs typeface="Tahoma" pitchFamily="34" charset="0"/>
                </a:rPr>
                <a:t>dR/dt = d*S + A*S*Z - G*</a:t>
              </a:r>
              <a:r>
                <a:rPr lang="en-IN" sz="1200" dirty="0" smtClean="0">
                  <a:latin typeface="Tahoma" pitchFamily="34" charset="0"/>
                  <a:ea typeface="Tahoma" pitchFamily="34" charset="0"/>
                  <a:cs typeface="Tahoma" pitchFamily="34" charset="0"/>
                </a:rPr>
                <a:t>R</a:t>
              </a:r>
              <a:endParaRPr lang="en-IN" sz="1200" dirty="0">
                <a:latin typeface="Tahoma" pitchFamily="34" charset="0"/>
                <a:ea typeface="Tahoma" pitchFamily="34" charset="0"/>
                <a:cs typeface="Tahoma" pitchFamily="34" charset="0"/>
              </a:endParaRPr>
            </a:p>
            <a:p>
              <a:endParaRPr lang="en-IN" sz="1200" dirty="0">
                <a:latin typeface="Tahoma" pitchFamily="34" charset="0"/>
                <a:ea typeface="Tahoma" pitchFamily="34" charset="0"/>
                <a:cs typeface="Tahoma" pitchFamily="34" charset="0"/>
              </a:endParaRPr>
            </a:p>
            <a:p>
              <a:endParaRPr lang="en-IN" sz="1200" dirty="0" smtClean="0">
                <a:latin typeface="Tahoma" pitchFamily="34" charset="0"/>
                <a:ea typeface="Tahoma" pitchFamily="34" charset="0"/>
                <a:cs typeface="Tahoma" pitchFamily="34" charset="0"/>
              </a:endParaRPr>
            </a:p>
            <a:p>
              <a:r>
                <a:rPr lang="en-IN" sz="1200" dirty="0">
                  <a:latin typeface="Tahoma" pitchFamily="34" charset="0"/>
                  <a:ea typeface="Tahoma" pitchFamily="34" charset="0"/>
                  <a:cs typeface="Tahoma" pitchFamily="34" charset="0"/>
                </a:rPr>
                <a:t>There are three scenarios given in the program to show how Zombie Apocalypse vary with different initial conditions.</a:t>
              </a:r>
            </a:p>
            <a:p>
              <a:endParaRPr lang="en-IN" sz="1200" dirty="0">
                <a:latin typeface="Tahoma" pitchFamily="34" charset="0"/>
                <a:ea typeface="Tahoma" pitchFamily="34" charset="0"/>
                <a:cs typeface="Tahoma" pitchFamily="34" charset="0"/>
              </a:endParaRPr>
            </a:p>
            <a:p>
              <a:r>
                <a:rPr lang="en-IN" sz="1200" dirty="0">
                  <a:latin typeface="Tahoma" pitchFamily="34" charset="0"/>
                  <a:ea typeface="Tahoma" pitchFamily="34" charset="0"/>
                  <a:cs typeface="Tahoma" pitchFamily="34" charset="0"/>
                </a:rPr>
                <a:t>This involves solving a system of first order ODEs given by: dy/dt = f(y, t) Where y = [S, Z, R].</a:t>
              </a:r>
            </a:p>
          </p:txBody>
        </p:sp>
        <p:sp>
          <p:nvSpPr>
            <p:cNvPr id="16" name="TextBox 15"/>
            <p:cNvSpPr txBox="1"/>
            <p:nvPr/>
          </p:nvSpPr>
          <p:spPr>
            <a:xfrm>
              <a:off x="2895600" y="1473934"/>
              <a:ext cx="5068042" cy="1631216"/>
            </a:xfrm>
            <a:prstGeom prst="rect">
              <a:avLst/>
            </a:prstGeom>
            <a:noFill/>
          </p:spPr>
          <p:txBody>
            <a:bodyPr wrap="square" rtlCol="0">
              <a:spAutoFit/>
            </a:bodyPr>
            <a:lstStyle/>
            <a:p>
              <a:pPr algn="just"/>
              <a:r>
                <a:rPr lang="en-IN" sz="1000" dirty="0" smtClean="0">
                  <a:solidFill>
                    <a:srgbClr val="0000FF"/>
                  </a:solidFill>
                  <a:latin typeface="Tahoma" pitchFamily="34" charset="0"/>
                  <a:ea typeface="Tahoma" pitchFamily="34" charset="0"/>
                  <a:cs typeface="Tahoma" pitchFamily="34" charset="0"/>
                </a:rPr>
                <a:t>Where:</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S: the number of susceptible </a:t>
              </a:r>
              <a:r>
                <a:rPr lang="en-IN" sz="1000" dirty="0" smtClean="0">
                  <a:solidFill>
                    <a:srgbClr val="0000FF"/>
                  </a:solidFill>
                  <a:latin typeface="Tahoma" pitchFamily="34" charset="0"/>
                  <a:ea typeface="Tahoma" pitchFamily="34" charset="0"/>
                  <a:cs typeface="Tahoma" pitchFamily="34" charset="0"/>
                </a:rPr>
                <a:t>victims</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Z: the number of </a:t>
              </a:r>
              <a:r>
                <a:rPr lang="en-IN" sz="1000" dirty="0" smtClean="0">
                  <a:solidFill>
                    <a:srgbClr val="0000FF"/>
                  </a:solidFill>
                  <a:latin typeface="Tahoma" pitchFamily="34" charset="0"/>
                  <a:ea typeface="Tahoma" pitchFamily="34" charset="0"/>
                  <a:cs typeface="Tahoma" pitchFamily="34" charset="0"/>
                </a:rPr>
                <a:t>zombies</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R: the number of people "</a:t>
              </a:r>
              <a:r>
                <a:rPr lang="en-IN" sz="1000" dirty="0" smtClean="0">
                  <a:solidFill>
                    <a:srgbClr val="0000FF"/>
                  </a:solidFill>
                  <a:latin typeface="Tahoma" pitchFamily="34" charset="0"/>
                  <a:ea typeface="Tahoma" pitchFamily="34" charset="0"/>
                  <a:cs typeface="Tahoma" pitchFamily="34" charset="0"/>
                </a:rPr>
                <a:t>killed”</a:t>
              </a:r>
            </a:p>
            <a:p>
              <a:pPr algn="just"/>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P: the population birth </a:t>
              </a:r>
              <a:r>
                <a:rPr lang="en-IN" sz="1000" dirty="0" smtClean="0">
                  <a:solidFill>
                    <a:srgbClr val="0000FF"/>
                  </a:solidFill>
                  <a:latin typeface="Tahoma" pitchFamily="34" charset="0"/>
                  <a:ea typeface="Tahoma" pitchFamily="34" charset="0"/>
                  <a:cs typeface="Tahoma" pitchFamily="34" charset="0"/>
                </a:rPr>
                <a:t>rate</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d: the chance of a natural </a:t>
              </a:r>
              <a:r>
                <a:rPr lang="en-IN" sz="1000" dirty="0" smtClean="0">
                  <a:solidFill>
                    <a:srgbClr val="0000FF"/>
                  </a:solidFill>
                  <a:latin typeface="Tahoma" pitchFamily="34" charset="0"/>
                  <a:ea typeface="Tahoma" pitchFamily="34" charset="0"/>
                  <a:cs typeface="Tahoma" pitchFamily="34" charset="0"/>
                </a:rPr>
                <a:t>death</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B: the chance the "zombie disease" is transmitted (an alive person becomes a zombie</a:t>
              </a:r>
              <a:r>
                <a:rPr lang="en-IN" sz="1000" dirty="0" smtClean="0">
                  <a:solidFill>
                    <a:srgbClr val="0000FF"/>
                  </a:solidFill>
                  <a:latin typeface="Tahoma" pitchFamily="34" charset="0"/>
                  <a:ea typeface="Tahoma" pitchFamily="34" charset="0"/>
                  <a:cs typeface="Tahoma" pitchFamily="34" charset="0"/>
                </a:rPr>
                <a:t>)</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G: the chance a dead person is resurrected into a </a:t>
              </a:r>
              <a:r>
                <a:rPr lang="en-IN" sz="1000" dirty="0" smtClean="0">
                  <a:solidFill>
                    <a:srgbClr val="0000FF"/>
                  </a:solidFill>
                  <a:latin typeface="Tahoma" pitchFamily="34" charset="0"/>
                  <a:ea typeface="Tahoma" pitchFamily="34" charset="0"/>
                  <a:cs typeface="Tahoma" pitchFamily="34" charset="0"/>
                </a:rPr>
                <a:t>zombie</a:t>
              </a:r>
              <a:endParaRPr lang="en-IN" sz="1000" dirty="0">
                <a:solidFill>
                  <a:srgbClr val="0000FF"/>
                </a:solidFill>
                <a:latin typeface="Tahoma" pitchFamily="34" charset="0"/>
                <a:ea typeface="Tahoma" pitchFamily="34" charset="0"/>
                <a:cs typeface="Tahoma" pitchFamily="34" charset="0"/>
              </a:endParaRPr>
            </a:p>
            <a:p>
              <a:pPr algn="just"/>
              <a:r>
                <a:rPr lang="en-IN" sz="1000" dirty="0">
                  <a:solidFill>
                    <a:srgbClr val="0000FF"/>
                  </a:solidFill>
                  <a:latin typeface="Tahoma" pitchFamily="34" charset="0"/>
                  <a:ea typeface="Tahoma" pitchFamily="34" charset="0"/>
                  <a:cs typeface="Tahoma" pitchFamily="34" charset="0"/>
                </a:rPr>
                <a:t>A: the chance a zombie is totally destroyed</a:t>
              </a:r>
            </a:p>
          </p:txBody>
        </p:sp>
      </p:grpSp>
    </p:spTree>
    <p:extLst>
      <p:ext uri="{BB962C8B-B14F-4D97-AF65-F5344CB8AC3E}">
        <p14:creationId xmlns:p14="http://schemas.microsoft.com/office/powerpoint/2010/main" val="2291148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7544" y="787561"/>
            <a:ext cx="3254352" cy="276999"/>
          </a:xfrm>
          <a:prstGeom prst="rect">
            <a:avLst/>
          </a:prstGeom>
          <a:noFill/>
        </p:spPr>
        <p:txBody>
          <a:bodyPr wrap="none" rtlCol="0">
            <a:spAutoFit/>
          </a:bodyPr>
          <a:lstStyle/>
          <a:p>
            <a:pPr defTabSz="685800"/>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At the end of this module, you will be able to</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5" name="TextBox 4"/>
          <p:cNvSpPr txBox="1"/>
          <p:nvPr/>
        </p:nvSpPr>
        <p:spPr>
          <a:xfrm>
            <a:off x="398837" y="145918"/>
            <a:ext cx="4635501" cy="492443"/>
          </a:xfrm>
          <a:prstGeom prst="rect">
            <a:avLst/>
          </a:prstGeom>
          <a:noFill/>
        </p:spPr>
        <p:txBody>
          <a:bodyPr wrap="square" rtlCol="0">
            <a:spAutoFit/>
          </a:bodyPr>
          <a:lstStyle/>
          <a:p>
            <a:pPr defTabSz="685766"/>
            <a:r>
              <a:rPr lang="en-IN" sz="2600" dirty="0">
                <a:solidFill>
                  <a:srgbClr val="262626"/>
                </a:solidFill>
              </a:rPr>
              <a:t>Objectives</a:t>
            </a:r>
          </a:p>
        </p:txBody>
      </p:sp>
      <p:sp>
        <p:nvSpPr>
          <p:cNvPr id="6" name="TextBox 5"/>
          <p:cNvSpPr txBox="1"/>
          <p:nvPr/>
        </p:nvSpPr>
        <p:spPr>
          <a:xfrm>
            <a:off x="472408" y="1047750"/>
            <a:ext cx="6553200" cy="1754326"/>
          </a:xfrm>
          <a:prstGeom prst="rect">
            <a:avLst/>
          </a:prstGeom>
          <a:noFill/>
        </p:spPr>
        <p:txBody>
          <a:bodyPr wrap="square" rtlCol="0">
            <a:spAutoFit/>
          </a:bodyPr>
          <a:lstStyle/>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Understand Python</a:t>
            </a:r>
            <a:endParaRPr lang="en-IN" sz="1200"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Understand Web </a:t>
            </a:r>
            <a:r>
              <a:rPr lang="en-IN" sz="1200" dirty="0">
                <a:latin typeface="Tahoma" panose="020B0604030504040204" pitchFamily="34" charset="0"/>
                <a:ea typeface="Tahoma" panose="020B0604030504040204" pitchFamily="34" charset="0"/>
                <a:cs typeface="Tahoma" panose="020B0604030504040204" pitchFamily="34" charset="0"/>
              </a:rPr>
              <a:t>Scrapping </a:t>
            </a:r>
            <a:r>
              <a:rPr lang="en-IN" sz="1200" dirty="0" smtClean="0">
                <a:latin typeface="Tahoma" panose="020B0604030504040204" pitchFamily="34" charset="0"/>
                <a:ea typeface="Tahoma" panose="020B0604030504040204" pitchFamily="34" charset="0"/>
                <a:cs typeface="Tahoma" panose="020B0604030504040204" pitchFamily="34" charset="0"/>
              </a:rPr>
              <a:t>example using Python </a:t>
            </a:r>
          </a:p>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Understand PyDoop: Python API for Hadoop</a:t>
            </a:r>
            <a:endParaRPr lang="en-IN" sz="1200"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Implement Word Count example in Pydoop</a:t>
            </a:r>
            <a:endParaRPr lang="en-IN" sz="1200"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Integrate Data Science with Python</a:t>
            </a:r>
          </a:p>
          <a:p>
            <a:pPr marL="285750" indent="-285750">
              <a:lnSpc>
                <a:spcPct val="150000"/>
              </a:lnSpc>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Implement Zombie Invasion modeling using Python</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0114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a:spLocks noGrp="1"/>
          </p:cNvSpPr>
          <p:nvPr>
            <p:ph type="title"/>
          </p:nvPr>
        </p:nvSpPr>
        <p:spPr>
          <a:xfrm>
            <a:off x="466928" y="133099"/>
            <a:ext cx="8403020" cy="514350"/>
          </a:xfrm>
        </p:spPr>
        <p:txBody>
          <a:bodyPr>
            <a:normAutofit/>
          </a:bodyPr>
          <a:lstStyle/>
          <a:p>
            <a:r>
              <a:rPr lang="en-US" dirty="0" smtClean="0">
                <a:solidFill>
                  <a:schemeClr val="tx1"/>
                </a:solidFill>
              </a:rPr>
              <a:t>How it Works?</a:t>
            </a:r>
            <a:endParaRPr lang="en-IN" dirty="0">
              <a:solidFill>
                <a:schemeClr val="tx1"/>
              </a:solidFill>
            </a:endParaRPr>
          </a:p>
        </p:txBody>
      </p:sp>
    </p:spTree>
    <p:extLst>
      <p:ext uri="{BB962C8B-B14F-4D97-AF65-F5344CB8AC3E}">
        <p14:creationId xmlns:p14="http://schemas.microsoft.com/office/powerpoint/2010/main" val="24353034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69728" y="154425"/>
            <a:ext cx="5497672" cy="614059"/>
          </a:xfrm>
          <a:prstGeom prst="rect">
            <a:avLst/>
          </a:prstGeom>
        </p:spPr>
        <p:txBody>
          <a:bodyPr>
            <a:normAutofit/>
          </a:bodyPr>
          <a:lstStyle>
            <a:lvl1pPr algn="ctr" defTabSz="914355" rtl="0" eaLnBrk="1" latinLnBrk="0" hangingPunct="1">
              <a:spcBef>
                <a:spcPct val="0"/>
              </a:spcBef>
              <a:buNone/>
              <a:defRPr sz="4400" kern="1200">
                <a:solidFill>
                  <a:schemeClr val="tx1"/>
                </a:solidFill>
                <a:latin typeface="+mj-lt"/>
                <a:ea typeface="+mj-ea"/>
                <a:cs typeface="+mj-cs"/>
              </a:defRPr>
            </a:lvl1pPr>
          </a:lstStyle>
          <a:p>
            <a:pPr algn="l"/>
            <a:r>
              <a:rPr lang="en-US" sz="2600" dirty="0" smtClean="0">
                <a:solidFill>
                  <a:srgbClr val="262626"/>
                </a:solidFill>
              </a:rPr>
              <a:t>Course Topics</a:t>
            </a:r>
            <a:endParaRPr lang="en-IN" sz="2600" dirty="0">
              <a:solidFill>
                <a:srgbClr val="262626"/>
              </a:solidFill>
            </a:endParaRPr>
          </a:p>
        </p:txBody>
      </p:sp>
      <p:sp>
        <p:nvSpPr>
          <p:cNvPr id="6" name="TextBox 5"/>
          <p:cNvSpPr txBox="1"/>
          <p:nvPr/>
        </p:nvSpPr>
        <p:spPr>
          <a:xfrm>
            <a:off x="468020" y="979584"/>
            <a:ext cx="4191000" cy="3046988"/>
          </a:xfrm>
          <a:prstGeom prst="rect">
            <a:avLst/>
          </a:prstGeom>
          <a:noFill/>
        </p:spPr>
        <p:txBody>
          <a:bodyPr wrap="square" rtlCol="0">
            <a:spAutoFit/>
          </a:bodyPr>
          <a:lstStyle/>
          <a:p>
            <a:pPr marL="171450" indent="-171450">
              <a:buClr>
                <a:srgbClr val="0070C0"/>
              </a:buClr>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1 </a:t>
            </a: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Getting Started with Python</a:t>
            </a:r>
            <a:r>
              <a:rPr lang="en-IN" sz="1200" b="1" dirty="0" smtClean="0">
                <a:solidFill>
                  <a:srgbClr val="262626"/>
                </a:solidFill>
                <a:latin typeface="Tahoma" panose="020B0604030504040204" pitchFamily="34" charset="0"/>
                <a:ea typeface="Tahoma" panose="020B0604030504040204" pitchFamily="34" charset="0"/>
                <a:cs typeface="Tahoma" panose="020B0604030504040204" pitchFamily="34" charset="0"/>
              </a:rPr>
              <a:t/>
            </a:r>
            <a:br>
              <a:rPr lang="en-IN" sz="1200" b="1"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b="1" dirty="0" smtClean="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2</a:t>
            </a: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Sequences and File Operations</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3 </a:t>
            </a: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Deep Dive - Functions, Sorting, Errors and Exception Handling</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4 </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628650" lvl="1" indent="-171450">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Regular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Expressions, its Packages and Object Oriented Programming in Python</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5 </a:t>
            </a:r>
          </a:p>
          <a:p>
            <a:pPr marL="628650" lvl="1" indent="-171450">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Debugging, Databases and Project Skeletons</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 </a:t>
            </a:r>
          </a:p>
        </p:txBody>
      </p:sp>
      <p:sp>
        <p:nvSpPr>
          <p:cNvPr id="7" name="TextBox 6"/>
          <p:cNvSpPr txBox="1"/>
          <p:nvPr/>
        </p:nvSpPr>
        <p:spPr>
          <a:xfrm>
            <a:off x="4724400" y="819150"/>
            <a:ext cx="4191000" cy="3231654"/>
          </a:xfrm>
          <a:prstGeom prst="rect">
            <a:avLst/>
          </a:prstGeom>
          <a:noFill/>
        </p:spPr>
        <p:txBody>
          <a:bodyPr wrap="square" rtlCol="0">
            <a:spAutoFit/>
          </a:bodyPr>
          <a:lstStyle/>
          <a:p>
            <a:pPr lvl="1"/>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6 </a:t>
            </a:r>
          </a:p>
          <a:p>
            <a:pPr marL="628650" lvl="1" indent="-171450">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Machine Learning Using Python – I</a:t>
            </a:r>
          </a:p>
          <a:p>
            <a:pPr marL="628650" lvl="1" indent="-171450">
              <a:buFont typeface="Tahoma" panose="020B0604030504040204" pitchFamily="34" charset="0"/>
              <a:buChar char="»"/>
            </a:pPr>
            <a:endParaRPr lang="en-IN" sz="1200" b="1"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7 </a:t>
            </a:r>
          </a:p>
          <a:p>
            <a:pPr marL="628650" lvl="1" indent="-171450">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Machine Learning Using Python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II</a:t>
            </a:r>
          </a:p>
          <a:p>
            <a:pPr marL="628650" lvl="1" indent="-171450">
              <a:buFont typeface="Tahoma" panose="020B0604030504040204" pitchFamily="34" charset="0"/>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8</a:t>
            </a: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Introduction to Hadoop </a:t>
            </a:r>
          </a:p>
          <a:p>
            <a:pPr lvl="1"/>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9 </a:t>
            </a: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Hadoop and Python </a:t>
            </a:r>
          </a:p>
          <a:p>
            <a:pPr lvl="1"/>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Clr>
                <a:srgbClr val="0070C0"/>
              </a:buClr>
              <a:buFont typeface="Symbol" panose="05050102010706020507" pitchFamily="18" charset="2"/>
              <a:buChar char="®"/>
            </a:pP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10 </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628650" lvl="1" indent="-171450">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Web Scraping using Python and Project Work </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437661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4938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93073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Why Python?</a:t>
            </a:r>
            <a:endParaRPr lang="en-IN"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29000" y="2495550"/>
            <a:ext cx="1992030" cy="1962150"/>
          </a:xfrm>
          <a:prstGeom prst="rect">
            <a:avLst/>
          </a:prstGeom>
        </p:spPr>
      </p:pic>
      <p:sp>
        <p:nvSpPr>
          <p:cNvPr id="6" name="TextBox 5"/>
          <p:cNvSpPr txBox="1"/>
          <p:nvPr/>
        </p:nvSpPr>
        <p:spPr>
          <a:xfrm>
            <a:off x="433020" y="914221"/>
            <a:ext cx="7720380" cy="1200329"/>
          </a:xfrm>
          <a:prstGeom prst="rect">
            <a:avLst/>
          </a:prstGeom>
          <a:noFill/>
        </p:spPr>
        <p:txBody>
          <a:bodyPr wrap="square" rtlCol="0">
            <a:spAutoFit/>
          </a:bodyPr>
          <a:lstStyle/>
          <a:p>
            <a:pPr marL="266687" indent="-266687">
              <a:buFont typeface="Symbol" panose="05050102010706020507" pitchFamily="18" charset="2"/>
              <a:buChar char="®"/>
            </a:pPr>
            <a:r>
              <a:rPr lang="en-IN" sz="1200" b="1" dirty="0" smtClean="0">
                <a:latin typeface="Tahoma" pitchFamily="34" charset="0"/>
                <a:ea typeface="Tahoma" pitchFamily="34" charset="0"/>
                <a:cs typeface="Tahoma" pitchFamily="34" charset="0"/>
              </a:rPr>
              <a:t>Python</a:t>
            </a:r>
            <a:r>
              <a:rPr lang="en-IN" sz="1200" dirty="0" smtClean="0">
                <a:latin typeface="Tahoma" pitchFamily="34" charset="0"/>
                <a:ea typeface="Tahoma" pitchFamily="34" charset="0"/>
                <a:cs typeface="Tahoma" pitchFamily="34" charset="0"/>
              </a:rPr>
              <a:t> </a:t>
            </a:r>
            <a:r>
              <a:rPr lang="en-IN" sz="1200" dirty="0">
                <a:latin typeface="Tahoma" pitchFamily="34" charset="0"/>
                <a:ea typeface="Tahoma" pitchFamily="34" charset="0"/>
                <a:cs typeface="Tahoma" pitchFamily="34" charset="0"/>
              </a:rPr>
              <a:t>is </a:t>
            </a:r>
            <a:r>
              <a:rPr lang="en-IN" sz="1200" dirty="0" smtClean="0">
                <a:latin typeface="Tahoma" pitchFamily="34" charset="0"/>
                <a:ea typeface="Tahoma" pitchFamily="34" charset="0"/>
                <a:cs typeface="Tahoma" pitchFamily="34" charset="0"/>
              </a:rPr>
              <a:t>a great language for the beginner programmers since it is easy-to-learn and easy-to-maintain.</a:t>
            </a:r>
          </a:p>
          <a:p>
            <a:pPr marL="266687" indent="-266687">
              <a:buFont typeface="Symbol" panose="05050102010706020507" pitchFamily="18" charset="2"/>
              <a:buChar char="®"/>
            </a:pP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b="1" dirty="0">
                <a:latin typeface="Tahoma" pitchFamily="34" charset="0"/>
                <a:ea typeface="Tahoma" pitchFamily="34" charset="0"/>
                <a:cs typeface="Tahoma" pitchFamily="34" charset="0"/>
              </a:rPr>
              <a:t>Python’s</a:t>
            </a:r>
            <a:r>
              <a:rPr lang="en-IN" sz="1200" dirty="0">
                <a:latin typeface="Tahoma" pitchFamily="34" charset="0"/>
                <a:ea typeface="Tahoma" pitchFamily="34" charset="0"/>
                <a:cs typeface="Tahoma" pitchFamily="34" charset="0"/>
              </a:rPr>
              <a:t> biggest strength is that </a:t>
            </a:r>
            <a:r>
              <a:rPr lang="en-IN" sz="1200" dirty="0" smtClean="0">
                <a:latin typeface="Tahoma" pitchFamily="34" charset="0"/>
                <a:ea typeface="Tahoma" pitchFamily="34" charset="0"/>
                <a:cs typeface="Tahoma" pitchFamily="34" charset="0"/>
              </a:rPr>
              <a:t>the bulk </a:t>
            </a:r>
            <a:r>
              <a:rPr lang="en-IN" sz="1200" dirty="0">
                <a:latin typeface="Tahoma" pitchFamily="34" charset="0"/>
                <a:ea typeface="Tahoma" pitchFamily="34" charset="0"/>
                <a:cs typeface="Tahoma" pitchFamily="34" charset="0"/>
              </a:rPr>
              <a:t>of it’s library is </a:t>
            </a:r>
            <a:r>
              <a:rPr lang="en-IN" sz="1200" dirty="0">
                <a:solidFill>
                  <a:srgbClr val="0070C0"/>
                </a:solidFill>
                <a:latin typeface="Tahoma" pitchFamily="34" charset="0"/>
                <a:ea typeface="Tahoma" pitchFamily="34" charset="0"/>
                <a:cs typeface="Tahoma" pitchFamily="34" charset="0"/>
              </a:rPr>
              <a:t>portable</a:t>
            </a:r>
            <a:r>
              <a:rPr lang="en-IN" sz="1200" dirty="0">
                <a:latin typeface="Tahoma" pitchFamily="34" charset="0"/>
                <a:ea typeface="Tahoma" pitchFamily="34" charset="0"/>
                <a:cs typeface="Tahoma" pitchFamily="34" charset="0"/>
              </a:rPr>
              <a:t>. It also supports </a:t>
            </a:r>
            <a:r>
              <a:rPr lang="en-IN" sz="1200" dirty="0">
                <a:solidFill>
                  <a:srgbClr val="0070C0"/>
                </a:solidFill>
                <a:latin typeface="Tahoma" pitchFamily="34" charset="0"/>
                <a:ea typeface="Tahoma" pitchFamily="34" charset="0"/>
                <a:cs typeface="Tahoma" pitchFamily="34" charset="0"/>
              </a:rPr>
              <a:t>GUI Programming </a:t>
            </a:r>
            <a:r>
              <a:rPr lang="en-IN" sz="1200" dirty="0">
                <a:latin typeface="Tahoma" pitchFamily="34" charset="0"/>
                <a:ea typeface="Tahoma" pitchFamily="34" charset="0"/>
                <a:cs typeface="Tahoma" pitchFamily="34" charset="0"/>
              </a:rPr>
              <a:t>and can be used to create Applications portable on Mac, Windows and Unix X-Windows </a:t>
            </a:r>
            <a:r>
              <a:rPr lang="en-IN" sz="1200" dirty="0" smtClean="0">
                <a:latin typeface="Tahoma" pitchFamily="34" charset="0"/>
                <a:ea typeface="Tahoma" pitchFamily="34" charset="0"/>
                <a:cs typeface="Tahoma" pitchFamily="34" charset="0"/>
              </a:rPr>
              <a:t>system.</a:t>
            </a:r>
          </a:p>
          <a:p>
            <a:pPr marL="171450" indent="-171450">
              <a:buFont typeface="Symbol" panose="05050102010706020507" pitchFamily="18" charset="2"/>
              <a:buChar char="®"/>
            </a:pPr>
            <a:endParaRPr lang="en-IN" sz="1200" dirty="0" smtClean="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dirty="0" smtClean="0">
                <a:latin typeface="Tahoma" pitchFamily="34" charset="0"/>
                <a:ea typeface="Tahoma" pitchFamily="34" charset="0"/>
                <a:cs typeface="Tahoma" pitchFamily="34" charset="0"/>
              </a:rPr>
              <a:t>With libraries like </a:t>
            </a:r>
            <a:r>
              <a:rPr lang="en-IN" sz="1200" b="1" dirty="0" smtClean="0">
                <a:latin typeface="Tahoma" pitchFamily="34" charset="0"/>
                <a:ea typeface="Tahoma" pitchFamily="34" charset="0"/>
                <a:cs typeface="Tahoma" pitchFamily="34" charset="0"/>
              </a:rPr>
              <a:t>PyDoop</a:t>
            </a:r>
            <a:r>
              <a:rPr lang="en-IN" sz="1200" dirty="0" smtClean="0">
                <a:latin typeface="Tahoma" pitchFamily="34" charset="0"/>
                <a:ea typeface="Tahoma" pitchFamily="34" charset="0"/>
                <a:cs typeface="Tahoma" pitchFamily="34" charset="0"/>
              </a:rPr>
              <a:t> and </a:t>
            </a:r>
            <a:r>
              <a:rPr lang="en-IN" sz="1200" b="1" dirty="0" smtClean="0">
                <a:latin typeface="Tahoma" pitchFamily="34" charset="0"/>
                <a:ea typeface="Tahoma" pitchFamily="34" charset="0"/>
                <a:cs typeface="Tahoma" pitchFamily="34" charset="0"/>
              </a:rPr>
              <a:t>SciPy</a:t>
            </a:r>
            <a:r>
              <a:rPr lang="en-IN" sz="1200" dirty="0" smtClean="0">
                <a:latin typeface="Tahoma" pitchFamily="34" charset="0"/>
                <a:ea typeface="Tahoma" pitchFamily="34" charset="0"/>
                <a:cs typeface="Tahoma" pitchFamily="34" charset="0"/>
              </a:rPr>
              <a:t>, it</a:t>
            </a:r>
            <a:r>
              <a:rPr lang="fr-FR" sz="1200" dirty="0" smtClean="0">
                <a:latin typeface="Tahoma" pitchFamily="34" charset="0"/>
                <a:ea typeface="Tahoma" pitchFamily="34" charset="0"/>
                <a:cs typeface="Tahoma" pitchFamily="34" charset="0"/>
              </a:rPr>
              <a:t>’</a:t>
            </a:r>
            <a:r>
              <a:rPr lang="en-IN" sz="1200" dirty="0" smtClean="0">
                <a:latin typeface="Tahoma" pitchFamily="34" charset="0"/>
                <a:ea typeface="Tahoma" pitchFamily="34" charset="0"/>
                <a:cs typeface="Tahoma" pitchFamily="34" charset="0"/>
              </a:rPr>
              <a:t>s a dream come true for Big Data Analytics.</a:t>
            </a:r>
          </a:p>
        </p:txBody>
      </p:sp>
    </p:spTree>
    <p:extLst>
      <p:ext uri="{BB962C8B-B14F-4D97-AF65-F5344CB8AC3E}">
        <p14:creationId xmlns:p14="http://schemas.microsoft.com/office/powerpoint/2010/main" val="36802360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Growing Interest in Python</a:t>
            </a:r>
            <a:endParaRPr lang="en-US" dirty="0"/>
          </a:p>
        </p:txBody>
      </p:sp>
      <p:pic>
        <p:nvPicPr>
          <p:cNvPr id="3" name="Picture 2"/>
          <p:cNvPicPr>
            <a:picLocks noChangeAspect="1"/>
          </p:cNvPicPr>
          <p:nvPr/>
        </p:nvPicPr>
        <p:blipFill>
          <a:blip r:embed="rId2"/>
          <a:stretch>
            <a:fillRect/>
          </a:stretch>
        </p:blipFill>
        <p:spPr>
          <a:xfrm>
            <a:off x="1371600" y="1047750"/>
            <a:ext cx="6224357" cy="3591861"/>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154884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209" y="217551"/>
            <a:ext cx="8177580" cy="400110"/>
          </a:xfrm>
        </p:spPr>
        <p:txBody>
          <a:bodyPr/>
          <a:lstStyle/>
          <a:p>
            <a:r>
              <a:rPr lang="en-US" dirty="0" smtClean="0"/>
              <a:t>Demo: Web Scraping using Python</a:t>
            </a:r>
            <a:endParaRPr lang="en-IN" dirty="0"/>
          </a:p>
        </p:txBody>
      </p:sp>
      <p:sp>
        <p:nvSpPr>
          <p:cNvPr id="5" name="TextBox 4"/>
          <p:cNvSpPr txBox="1"/>
          <p:nvPr/>
        </p:nvSpPr>
        <p:spPr>
          <a:xfrm>
            <a:off x="453831" y="895350"/>
            <a:ext cx="7623369" cy="1200329"/>
          </a:xfrm>
          <a:prstGeom prst="rect">
            <a:avLst/>
          </a:prstGeom>
          <a:noFill/>
        </p:spPr>
        <p:txBody>
          <a:bodyPr wrap="square" rtlCol="0">
            <a:spAutoFit/>
          </a:bodyPr>
          <a:lstStyle/>
          <a:p>
            <a:pPr marL="266687" indent="-266687">
              <a:buFont typeface="Symbol" panose="05050102010706020507" pitchFamily="18" charset="2"/>
              <a:buChar char="®"/>
            </a:pPr>
            <a:r>
              <a:rPr lang="en-IN" sz="1200" dirty="0">
                <a:latin typeface="Tahoma" pitchFamily="34" charset="0"/>
                <a:ea typeface="Tahoma" pitchFamily="34" charset="0"/>
                <a:cs typeface="Tahoma" pitchFamily="34" charset="0"/>
              </a:rPr>
              <a:t>This </a:t>
            </a:r>
            <a:r>
              <a:rPr lang="en-IN" sz="1200" dirty="0" smtClean="0">
                <a:latin typeface="Tahoma" pitchFamily="34" charset="0"/>
                <a:ea typeface="Tahoma" pitchFamily="34" charset="0"/>
                <a:cs typeface="Tahoma" pitchFamily="34" charset="0"/>
              </a:rPr>
              <a:t>example demonstrates </a:t>
            </a:r>
            <a:r>
              <a:rPr lang="en-IN" sz="1200" dirty="0">
                <a:latin typeface="Tahoma" pitchFamily="34" charset="0"/>
                <a:ea typeface="Tahoma" pitchFamily="34" charset="0"/>
                <a:cs typeface="Tahoma" pitchFamily="34" charset="0"/>
              </a:rPr>
              <a:t>how to scrape basic financial data from </a:t>
            </a:r>
            <a:r>
              <a:rPr lang="en-IN" sz="1200" dirty="0" smtClean="0">
                <a:latin typeface="Tahoma" pitchFamily="34" charset="0"/>
                <a:ea typeface="Tahoma" pitchFamily="34" charset="0"/>
                <a:cs typeface="Tahoma" pitchFamily="34" charset="0"/>
              </a:rPr>
              <a:t>IMDB webpage</a:t>
            </a:r>
          </a:p>
          <a:p>
            <a:pPr marL="171450" indent="-171450">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US" sz="1200" dirty="0" smtClean="0">
                <a:latin typeface="Tahoma" pitchFamily="34" charset="0"/>
                <a:ea typeface="Tahoma" pitchFamily="34" charset="0"/>
                <a:cs typeface="Tahoma" pitchFamily="34" charset="0"/>
              </a:rPr>
              <a:t>We shall use open source web scraping framework for Python called  </a:t>
            </a:r>
            <a:r>
              <a:rPr lang="en-US" sz="1200" b="1" dirty="0">
                <a:latin typeface="Tahoma" pitchFamily="34" charset="0"/>
                <a:ea typeface="Tahoma" pitchFamily="34" charset="0"/>
                <a:cs typeface="Tahoma" pitchFamily="34" charset="0"/>
              </a:rPr>
              <a:t>B</a:t>
            </a:r>
            <a:r>
              <a:rPr lang="en-US" sz="1200" b="1" dirty="0" smtClean="0">
                <a:latin typeface="Tahoma" pitchFamily="34" charset="0"/>
                <a:ea typeface="Tahoma" pitchFamily="34" charset="0"/>
                <a:cs typeface="Tahoma" pitchFamily="34" charset="0"/>
              </a:rPr>
              <a:t>eautiful Soup </a:t>
            </a:r>
            <a:r>
              <a:rPr lang="en-US" sz="1200" dirty="0" smtClean="0">
                <a:latin typeface="Tahoma" pitchFamily="34" charset="0"/>
                <a:ea typeface="Tahoma" pitchFamily="34" charset="0"/>
                <a:cs typeface="Tahoma" pitchFamily="34" charset="0"/>
              </a:rPr>
              <a:t>to crawl and extract data from webpages</a:t>
            </a:r>
          </a:p>
          <a:p>
            <a:pPr marL="266687" indent="-266687">
              <a:buFont typeface="Symbol" panose="05050102010706020507" pitchFamily="18" charset="2"/>
              <a:buChar char="®"/>
            </a:pPr>
            <a:endParaRPr lang="en-US" sz="1200" b="1"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US" sz="1200" dirty="0" smtClean="0">
                <a:latin typeface="Tahoma" pitchFamily="34" charset="0"/>
                <a:ea typeface="Tahoma" pitchFamily="34" charset="0"/>
                <a:cs typeface="Tahoma" pitchFamily="34" charset="0"/>
              </a:rPr>
              <a:t>Scraping is used for a wide range of purposes, from data mining to monitoring and automated testing</a:t>
            </a:r>
            <a:endParaRPr lang="en-IN" sz="1200" dirty="0" smtClean="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9830546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title"/>
          </p:nvPr>
        </p:nvSpPr>
        <p:spPr>
          <a:xfrm>
            <a:off x="483209" y="217551"/>
            <a:ext cx="8177580" cy="400110"/>
          </a:xfrm>
        </p:spPr>
        <p:txBody>
          <a:bodyPr/>
          <a:lstStyle/>
          <a:p>
            <a:r>
              <a:rPr lang="en-US" dirty="0" smtClean="0"/>
              <a:t>Demo: Collecting Tweets using Python</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2800" y="2266950"/>
            <a:ext cx="2209800" cy="2209800"/>
          </a:xfrm>
          <a:prstGeom prst="rect">
            <a:avLst/>
          </a:prstGeom>
        </p:spPr>
      </p:pic>
      <p:sp>
        <p:nvSpPr>
          <p:cNvPr id="15" name="TextBox 14"/>
          <p:cNvSpPr txBox="1"/>
          <p:nvPr/>
        </p:nvSpPr>
        <p:spPr>
          <a:xfrm>
            <a:off x="457200" y="946487"/>
            <a:ext cx="8211549" cy="1015663"/>
          </a:xfrm>
          <a:prstGeom prst="rect">
            <a:avLst/>
          </a:prstGeom>
          <a:noFill/>
        </p:spPr>
        <p:txBody>
          <a:bodyPr wrap="square" rtlCol="0">
            <a:spAutoFit/>
          </a:bodyPr>
          <a:lstStyle/>
          <a:p>
            <a:pPr marL="266687" indent="-266687" algn="just">
              <a:buFont typeface="Symbol" panose="05050102010706020507" pitchFamily="18" charset="2"/>
              <a:buChar char="®"/>
            </a:pPr>
            <a:r>
              <a:rPr lang="en-IN" sz="1200" dirty="0">
                <a:latin typeface="Tahoma" pitchFamily="34" charset="0"/>
                <a:ea typeface="Tahoma" pitchFamily="34" charset="0"/>
                <a:cs typeface="Tahoma" pitchFamily="34" charset="0"/>
              </a:rPr>
              <a:t>This </a:t>
            </a:r>
            <a:r>
              <a:rPr lang="en-IN" sz="1200" dirty="0" smtClean="0">
                <a:latin typeface="Tahoma" pitchFamily="34" charset="0"/>
                <a:ea typeface="Tahoma" pitchFamily="34" charset="0"/>
                <a:cs typeface="Tahoma" pitchFamily="34" charset="0"/>
              </a:rPr>
              <a:t>example demonstrates </a:t>
            </a:r>
            <a:r>
              <a:rPr lang="en-IN" sz="1200" dirty="0">
                <a:latin typeface="Tahoma" pitchFamily="34" charset="0"/>
                <a:ea typeface="Tahoma" pitchFamily="34" charset="0"/>
                <a:cs typeface="Tahoma" pitchFamily="34" charset="0"/>
              </a:rPr>
              <a:t>how to </a:t>
            </a:r>
            <a:r>
              <a:rPr lang="en-IN" sz="1200" dirty="0" smtClean="0">
                <a:latin typeface="Tahoma" pitchFamily="34" charset="0"/>
                <a:ea typeface="Tahoma" pitchFamily="34" charset="0"/>
                <a:cs typeface="Tahoma" pitchFamily="34" charset="0"/>
              </a:rPr>
              <a:t>extract historical tweets for a particular brand like “nike” or “apple”</a:t>
            </a:r>
          </a:p>
          <a:p>
            <a:pPr marL="171450" indent="-171450" algn="just">
              <a:buFont typeface="Symbol" panose="05050102010706020507" pitchFamily="18" charset="2"/>
              <a:buChar char="®"/>
            </a:pPr>
            <a:endParaRPr lang="en-US" sz="1200" dirty="0">
              <a:latin typeface="Tahoma" pitchFamily="34" charset="0"/>
              <a:ea typeface="Tahoma" pitchFamily="34" charset="0"/>
              <a:cs typeface="Tahoma" pitchFamily="34" charset="0"/>
            </a:endParaRPr>
          </a:p>
          <a:p>
            <a:pPr marL="266687" indent="-266687" algn="just">
              <a:buFont typeface="Symbol" panose="05050102010706020507" pitchFamily="18" charset="2"/>
              <a:buChar char="®"/>
            </a:pPr>
            <a:r>
              <a:rPr lang="en-US" sz="1200" dirty="0" smtClean="0">
                <a:latin typeface="Tahoma" pitchFamily="34" charset="0"/>
                <a:ea typeface="Tahoma" pitchFamily="34" charset="0"/>
                <a:cs typeface="Tahoma" pitchFamily="34" charset="0"/>
              </a:rPr>
              <a:t>We shall make a REST API call to twitter to extract tweets</a:t>
            </a:r>
          </a:p>
          <a:p>
            <a:pPr marL="266687" indent="-266687" algn="just">
              <a:buFont typeface="Symbol" panose="05050102010706020507" pitchFamily="18" charset="2"/>
              <a:buChar char="®"/>
            </a:pPr>
            <a:endParaRPr lang="en-US" sz="1200" b="1" dirty="0">
              <a:latin typeface="Tahoma" pitchFamily="34" charset="0"/>
              <a:ea typeface="Tahoma" pitchFamily="34" charset="0"/>
              <a:cs typeface="Tahoma" pitchFamily="34" charset="0"/>
            </a:endParaRPr>
          </a:p>
          <a:p>
            <a:pPr marL="266687" indent="-266687" algn="just">
              <a:buFont typeface="Symbol" panose="05050102010706020507" pitchFamily="18" charset="2"/>
              <a:buChar char="®"/>
            </a:pPr>
            <a:r>
              <a:rPr lang="en-US" sz="1200" dirty="0" smtClean="0">
                <a:latin typeface="Tahoma" pitchFamily="34" charset="0"/>
                <a:ea typeface="Tahoma" pitchFamily="34" charset="0"/>
                <a:cs typeface="Tahoma" pitchFamily="34" charset="0"/>
              </a:rPr>
              <a:t>This data can be further used to perform sentiment analysis for a particular brand on Twitter</a:t>
            </a:r>
            <a:endParaRPr lang="en-IN" sz="1200" dirty="0" smtClean="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7235060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1000" y="174307"/>
            <a:ext cx="6360518" cy="492443"/>
          </a:xfrm>
          <a:prstGeom prst="rect">
            <a:avLst/>
          </a:prstGeom>
          <a:noFill/>
        </p:spPr>
        <p:txBody>
          <a:bodyPr wrap="square" rtlCol="0">
            <a:spAutoFit/>
          </a:bodyPr>
          <a:lstStyle/>
          <a:p>
            <a:r>
              <a:rPr lang="en-US" sz="2600" dirty="0" smtClean="0">
                <a:latin typeface="+mj-lt"/>
              </a:rPr>
              <a:t>Big Data</a:t>
            </a:r>
            <a:endParaRPr lang="en-US" sz="2600" dirty="0">
              <a:latin typeface="+mj-lt"/>
            </a:endParaRPr>
          </a:p>
        </p:txBody>
      </p:sp>
      <p:sp>
        <p:nvSpPr>
          <p:cNvPr id="6" name="TextBox 5"/>
          <p:cNvSpPr txBox="1"/>
          <p:nvPr/>
        </p:nvSpPr>
        <p:spPr>
          <a:xfrm>
            <a:off x="5029200" y="1743492"/>
            <a:ext cx="3405254" cy="2123658"/>
          </a:xfrm>
          <a:prstGeom prst="rect">
            <a:avLst/>
          </a:prstGeom>
          <a:noFill/>
        </p:spPr>
        <p:txBody>
          <a:bodyPr wrap="square" rtlCol="0">
            <a:spAutoFit/>
          </a:bodyPr>
          <a:lstStyle/>
          <a:p>
            <a:pPr marL="266687" indent="-266687">
              <a:buFont typeface="Symbol" panose="05050102010706020507" pitchFamily="18" charset="2"/>
              <a:buChar char="®"/>
            </a:pPr>
            <a:r>
              <a:rPr lang="en-IN" sz="1200" dirty="0">
                <a:latin typeface="Tahoma" pitchFamily="34" charset="0"/>
                <a:ea typeface="Tahoma" pitchFamily="34" charset="0"/>
                <a:cs typeface="Tahoma" pitchFamily="34" charset="0"/>
              </a:rPr>
              <a:t>Lots of Data (Terabytes or Petabytes)</a:t>
            </a:r>
          </a:p>
          <a:p>
            <a:pPr marL="266687" indent="-266687">
              <a:buFont typeface="Symbol" panose="05050102010706020507" pitchFamily="18" charset="2"/>
              <a:buChar char="®"/>
            </a:pP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dirty="0">
                <a:latin typeface="Tahoma" pitchFamily="34" charset="0"/>
                <a:ea typeface="Tahoma" pitchFamily="34" charset="0"/>
                <a:cs typeface="Tahoma" pitchFamily="34" charset="0"/>
              </a:rPr>
              <a:t>Big data is the term for a collection of data sets so </a:t>
            </a:r>
            <a:r>
              <a:rPr lang="en-IN" sz="1200" dirty="0">
                <a:solidFill>
                  <a:srgbClr val="0070C0"/>
                </a:solidFill>
                <a:latin typeface="Tahoma" pitchFamily="34" charset="0"/>
                <a:ea typeface="Tahoma" pitchFamily="34" charset="0"/>
                <a:cs typeface="Tahoma" pitchFamily="34" charset="0"/>
              </a:rPr>
              <a:t>large and complex </a:t>
            </a:r>
            <a:r>
              <a:rPr lang="en-IN" sz="1200" dirty="0">
                <a:latin typeface="Tahoma" pitchFamily="34" charset="0"/>
                <a:ea typeface="Tahoma" pitchFamily="34" charset="0"/>
                <a:cs typeface="Tahoma" pitchFamily="34" charset="0"/>
              </a:rPr>
              <a:t>that it becomes </a:t>
            </a:r>
            <a:r>
              <a:rPr lang="en-IN" sz="1200" dirty="0">
                <a:solidFill>
                  <a:srgbClr val="0070C0"/>
                </a:solidFill>
                <a:latin typeface="Tahoma" pitchFamily="34" charset="0"/>
                <a:ea typeface="Tahoma" pitchFamily="34" charset="0"/>
                <a:cs typeface="Tahoma" pitchFamily="34" charset="0"/>
              </a:rPr>
              <a:t>difficult</a:t>
            </a:r>
            <a:r>
              <a:rPr lang="en-IN" sz="1200" dirty="0">
                <a:latin typeface="Tahoma" pitchFamily="34" charset="0"/>
                <a:ea typeface="Tahoma" pitchFamily="34" charset="0"/>
                <a:cs typeface="Tahoma" pitchFamily="34" charset="0"/>
              </a:rPr>
              <a:t> to process using on-hand database management tools or traditional data processing </a:t>
            </a:r>
            <a:r>
              <a:rPr lang="en-IN" sz="1200" dirty="0" smtClean="0">
                <a:latin typeface="Tahoma" pitchFamily="34" charset="0"/>
                <a:ea typeface="Tahoma" pitchFamily="34" charset="0"/>
                <a:cs typeface="Tahoma" pitchFamily="34" charset="0"/>
              </a:rPr>
              <a:t>applications</a:t>
            </a:r>
            <a:r>
              <a:rPr lang="en-IN" sz="1200" dirty="0">
                <a:latin typeface="Tahoma" pitchFamily="34" charset="0"/>
                <a:ea typeface="Tahoma" pitchFamily="34" charset="0"/>
                <a:cs typeface="Tahoma" pitchFamily="34" charset="0"/>
              </a:rPr>
              <a:t/>
            </a:r>
            <a:br>
              <a:rPr lang="en-IN" sz="1200" dirty="0">
                <a:latin typeface="Tahoma" pitchFamily="34" charset="0"/>
                <a:ea typeface="Tahoma" pitchFamily="34" charset="0"/>
                <a:cs typeface="Tahoma" pitchFamily="34" charset="0"/>
              </a:rPr>
            </a:br>
            <a:endParaRPr lang="en-IN" sz="1200" dirty="0">
              <a:latin typeface="Tahoma" pitchFamily="34" charset="0"/>
              <a:ea typeface="Tahoma" pitchFamily="34" charset="0"/>
              <a:cs typeface="Tahoma" pitchFamily="34" charset="0"/>
            </a:endParaRPr>
          </a:p>
          <a:p>
            <a:pPr marL="266687" indent="-266687">
              <a:buFont typeface="Symbol" panose="05050102010706020507" pitchFamily="18" charset="2"/>
              <a:buChar char="®"/>
            </a:pPr>
            <a:r>
              <a:rPr lang="en-IN" sz="1200" dirty="0">
                <a:latin typeface="Tahoma" pitchFamily="34" charset="0"/>
                <a:ea typeface="Tahoma" pitchFamily="34" charset="0"/>
                <a:cs typeface="Tahoma" pitchFamily="34" charset="0"/>
              </a:rPr>
              <a:t>The challenges include </a:t>
            </a:r>
            <a:r>
              <a:rPr lang="en-IN" sz="1200" dirty="0">
                <a:solidFill>
                  <a:srgbClr val="0070C0"/>
                </a:solidFill>
                <a:latin typeface="Tahoma" pitchFamily="34" charset="0"/>
                <a:ea typeface="Tahoma" pitchFamily="34" charset="0"/>
                <a:cs typeface="Tahoma" pitchFamily="34" charset="0"/>
              </a:rPr>
              <a:t>capture, curation, storage, search, sharing, transfer, analysis, and </a:t>
            </a:r>
            <a:r>
              <a:rPr lang="en-IN" sz="1200" dirty="0" smtClean="0">
                <a:solidFill>
                  <a:srgbClr val="0070C0"/>
                </a:solidFill>
                <a:latin typeface="Tahoma" pitchFamily="34" charset="0"/>
                <a:ea typeface="Tahoma" pitchFamily="34" charset="0"/>
                <a:cs typeface="Tahoma" pitchFamily="34" charset="0"/>
              </a:rPr>
              <a:t>visualization</a:t>
            </a:r>
            <a:endParaRPr lang="en-IN" sz="1200" dirty="0">
              <a:latin typeface="Tahoma" pitchFamily="34" charset="0"/>
              <a:ea typeface="Tahoma" pitchFamily="34" charset="0"/>
              <a:cs typeface="Tahoma" pitchFamily="34" charset="0"/>
            </a:endParaRPr>
          </a:p>
        </p:txBody>
      </p:sp>
      <p:grpSp>
        <p:nvGrpSpPr>
          <p:cNvPr id="7" name="Group 6"/>
          <p:cNvGrpSpPr/>
          <p:nvPr/>
        </p:nvGrpSpPr>
        <p:grpSpPr>
          <a:xfrm>
            <a:off x="633950" y="1006870"/>
            <a:ext cx="4319050" cy="3393680"/>
            <a:chOff x="4600507" y="851990"/>
            <a:chExt cx="4319050" cy="3091059"/>
          </a:xfrm>
        </p:grpSpPr>
        <p:grpSp>
          <p:nvGrpSpPr>
            <p:cNvPr id="8" name="Group 7"/>
            <p:cNvGrpSpPr/>
            <p:nvPr/>
          </p:nvGrpSpPr>
          <p:grpSpPr>
            <a:xfrm>
              <a:off x="4600507" y="1443793"/>
              <a:ext cx="1599273" cy="931111"/>
              <a:chOff x="129763" y="1924050"/>
              <a:chExt cx="2035087" cy="1184846"/>
            </a:xfrm>
          </p:grpSpPr>
          <p:pic>
            <p:nvPicPr>
              <p:cNvPr id="38" name="Picture 2" descr="http://www.pimero.com/en/images/menu_features/cloud.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29763" y="1924050"/>
                <a:ext cx="1003265" cy="645434"/>
              </a:xfrm>
              <a:prstGeom prst="rect">
                <a:avLst/>
              </a:prstGeom>
              <a:noFill/>
              <a:extLst>
                <a:ext uri="{909E8E84-426E-40dd-AFC4-6F175D3DCCD1}">
                  <a14:hiddenFill xmlns="" xmlns:a14="http://schemas.microsoft.com/office/drawing/2010/main">
                    <a:solidFill>
                      <a:srgbClr val="FFFFFF"/>
                    </a:solidFill>
                  </a14:hiddenFill>
                </a:ext>
              </a:extLst>
            </p:spPr>
          </p:pic>
          <p:pic>
            <p:nvPicPr>
              <p:cNvPr id="39" name="Picture 2" descr="http://www.pimero.com/en/images/menu_features/cloud.png"/>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03238" y="2039925"/>
                <a:ext cx="1661612" cy="1068971"/>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9" name="Group 8"/>
            <p:cNvGrpSpPr/>
            <p:nvPr/>
          </p:nvGrpSpPr>
          <p:grpSpPr>
            <a:xfrm>
              <a:off x="5927375" y="851990"/>
              <a:ext cx="1951057" cy="1166270"/>
              <a:chOff x="2413919" y="1260883"/>
              <a:chExt cx="2478282" cy="1481426"/>
            </a:xfrm>
          </p:grpSpPr>
          <p:pic>
            <p:nvPicPr>
              <p:cNvPr id="34" name="Picture 2" descr="http://www.pimero.com/en/images/menu_features/cloud.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2413919" y="1557463"/>
                <a:ext cx="1003265" cy="645434"/>
              </a:xfrm>
              <a:prstGeom prst="rect">
                <a:avLst/>
              </a:prstGeom>
              <a:noFill/>
              <a:extLst>
                <a:ext uri="{909E8E84-426E-40dd-AFC4-6F175D3DCCD1}">
                  <a14:hiddenFill xmlns="" xmlns:a14="http://schemas.microsoft.com/office/drawing/2010/main">
                    <a:solidFill>
                      <a:srgbClr val="FFFFFF"/>
                    </a:solidFill>
                  </a14:hiddenFill>
                </a:ext>
              </a:extLst>
            </p:spPr>
          </p:pic>
          <p:pic>
            <p:nvPicPr>
              <p:cNvPr id="35" name="Picture 2" descr="http://www.pimero.com/en/images/menu_features/cloud.png"/>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2787394" y="1673338"/>
                <a:ext cx="1661612" cy="1068971"/>
              </a:xfrm>
              <a:prstGeom prst="rect">
                <a:avLst/>
              </a:prstGeom>
              <a:noFill/>
              <a:extLst>
                <a:ext uri="{909E8E84-426E-40dd-AFC4-6F175D3DCCD1}">
                  <a14:hiddenFill xmlns="" xmlns:a14="http://schemas.microsoft.com/office/drawing/2010/main">
                    <a:solidFill>
                      <a:srgbClr val="FFFFFF"/>
                    </a:solidFill>
                  </a14:hiddenFill>
                </a:ext>
              </a:extLst>
            </p:spPr>
          </p:pic>
          <p:pic>
            <p:nvPicPr>
              <p:cNvPr id="36" name="Picture 2" descr="http://www.pimero.com/en/images/menu_features/cloud.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3443827" y="1260883"/>
                <a:ext cx="1003265" cy="645434"/>
              </a:xfrm>
              <a:prstGeom prst="rect">
                <a:avLst/>
              </a:prstGeom>
              <a:noFill/>
              <a:extLst>
                <a:ext uri="{909E8E84-426E-40dd-AFC4-6F175D3DCCD1}">
                  <a14:hiddenFill xmlns="" xmlns:a14="http://schemas.microsoft.com/office/drawing/2010/main">
                    <a:solidFill>
                      <a:srgbClr val="FFFFFF"/>
                    </a:solidFill>
                  </a14:hiddenFill>
                </a:ext>
              </a:extLst>
            </p:spPr>
          </p:pic>
          <p:pic>
            <p:nvPicPr>
              <p:cNvPr id="37" name="Picture 2" descr="http://www.pimero.com/en/images/menu_features/cloud.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3888936" y="1557463"/>
                <a:ext cx="1003265" cy="645434"/>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10" name="Group 9"/>
            <p:cNvGrpSpPr/>
            <p:nvPr/>
          </p:nvGrpSpPr>
          <p:grpSpPr>
            <a:xfrm>
              <a:off x="7322269" y="1612830"/>
              <a:ext cx="1597288" cy="981108"/>
              <a:chOff x="3741194" y="2383604"/>
              <a:chExt cx="2233698" cy="1372013"/>
            </a:xfrm>
          </p:grpSpPr>
          <p:pic>
            <p:nvPicPr>
              <p:cNvPr id="32" name="Picture 2" descr="http://www.pimero.com/en/images/menu_features/cloud.png"/>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3741194" y="2686646"/>
                <a:ext cx="1661612" cy="1068971"/>
              </a:xfrm>
              <a:prstGeom prst="rect">
                <a:avLst/>
              </a:prstGeom>
              <a:noFill/>
              <a:extLst>
                <a:ext uri="{909E8E84-426E-40dd-AFC4-6F175D3DCCD1}">
                  <a14:hiddenFill xmlns="" xmlns:a14="http://schemas.microsoft.com/office/drawing/2010/main">
                    <a:solidFill>
                      <a:srgbClr val="FFFFFF"/>
                    </a:solidFill>
                  </a14:hiddenFill>
                </a:ext>
              </a:extLst>
            </p:spPr>
          </p:pic>
          <p:pic>
            <p:nvPicPr>
              <p:cNvPr id="33" name="Picture 2" descr="http://www.pimero.com/en/images/menu_features/cloud.png"/>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4652649" y="2383604"/>
                <a:ext cx="1322243" cy="850644"/>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11" name="Group 10"/>
            <p:cNvGrpSpPr/>
            <p:nvPr/>
          </p:nvGrpSpPr>
          <p:grpSpPr>
            <a:xfrm>
              <a:off x="5951700" y="2721039"/>
              <a:ext cx="2274902" cy="1222010"/>
              <a:chOff x="2481928" y="3561699"/>
              <a:chExt cx="2714548" cy="1458174"/>
            </a:xfrm>
          </p:grpSpPr>
          <p:pic>
            <p:nvPicPr>
              <p:cNvPr id="29" name="Picture 2" descr="http://www.pimero.com/en/images/menu_features/cloud.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3397549" y="3847231"/>
                <a:ext cx="1310109" cy="842837"/>
              </a:xfrm>
              <a:prstGeom prst="rect">
                <a:avLst/>
              </a:prstGeom>
              <a:noFill/>
              <a:extLst>
                <a:ext uri="{909E8E84-426E-40dd-AFC4-6F175D3DCCD1}">
                  <a14:hiddenFill xmlns="" xmlns:a14="http://schemas.microsoft.com/office/drawing/2010/main">
                    <a:solidFill>
                      <a:srgbClr val="FFFFFF"/>
                    </a:solidFill>
                  </a14:hiddenFill>
                </a:ext>
              </a:extLst>
            </p:spPr>
          </p:pic>
          <p:pic>
            <p:nvPicPr>
              <p:cNvPr id="30" name="Picture 2" descr="http://www.pimero.com/en/images/menu_features/cloud.png"/>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2481928" y="4177036"/>
                <a:ext cx="1310109" cy="842837"/>
              </a:xfrm>
              <a:prstGeom prst="rect">
                <a:avLst/>
              </a:prstGeom>
              <a:noFill/>
              <a:extLst>
                <a:ext uri="{909E8E84-426E-40dd-AFC4-6F175D3DCCD1}">
                  <a14:hiddenFill xmlns="" xmlns:a14="http://schemas.microsoft.com/office/drawing/2010/main">
                    <a:solidFill>
                      <a:srgbClr val="FFFFFF"/>
                    </a:solidFill>
                  </a14:hiddenFill>
                </a:ext>
              </a:extLst>
            </p:spPr>
          </p:pic>
          <p:pic>
            <p:nvPicPr>
              <p:cNvPr id="31" name="Picture 2" descr="http://www.pimero.com/en/images/menu_features/cloud.png"/>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4193211" y="3561699"/>
                <a:ext cx="1003265" cy="645434"/>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12" name="Group 11"/>
            <p:cNvGrpSpPr/>
            <p:nvPr/>
          </p:nvGrpSpPr>
          <p:grpSpPr>
            <a:xfrm>
              <a:off x="4660911" y="2396651"/>
              <a:ext cx="1616396" cy="1039882"/>
              <a:chOff x="561554" y="3530315"/>
              <a:chExt cx="1965163" cy="1264256"/>
            </a:xfrm>
          </p:grpSpPr>
          <p:pic>
            <p:nvPicPr>
              <p:cNvPr id="27" name="Picture 2" descr="http://www.pimero.com/en/images/menu_features/cloud.png"/>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561554" y="3530315"/>
                <a:ext cx="1310109" cy="842837"/>
              </a:xfrm>
              <a:prstGeom prst="rect">
                <a:avLst/>
              </a:prstGeom>
              <a:noFill/>
              <a:extLst>
                <a:ext uri="{909E8E84-426E-40dd-AFC4-6F175D3DCCD1}">
                  <a14:hiddenFill xmlns="" xmlns:a14="http://schemas.microsoft.com/office/drawing/2010/main">
                    <a:solidFill>
                      <a:srgbClr val="FFFFFF"/>
                    </a:solidFill>
                  </a14:hiddenFill>
                </a:ext>
              </a:extLst>
            </p:spPr>
          </p:pic>
          <p:pic>
            <p:nvPicPr>
              <p:cNvPr id="28" name="Picture 2" descr="http://www.pimero.com/en/images/menu_features/cloud.png"/>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1216608" y="3951734"/>
                <a:ext cx="1310109" cy="842837"/>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13" name="TextBox 12"/>
            <p:cNvSpPr txBox="1"/>
            <p:nvPr/>
          </p:nvSpPr>
          <p:spPr>
            <a:xfrm>
              <a:off x="5970880" y="1214574"/>
              <a:ext cx="593432" cy="307777"/>
            </a:xfrm>
            <a:prstGeom prst="rect">
              <a:avLst/>
            </a:prstGeom>
            <a:noFill/>
          </p:spPr>
          <p:txBody>
            <a:bodyPr wrap="none" rtlCol="0">
              <a:spAutoFit/>
            </a:bodyPr>
            <a:lstStyle/>
            <a:p>
              <a:r>
                <a:rPr lang="en-US" sz="1400" b="1" dirty="0">
                  <a:solidFill>
                    <a:schemeClr val="bg1"/>
                  </a:solidFill>
                </a:rPr>
                <a:t>cloud</a:t>
              </a:r>
              <a:endParaRPr lang="en-IN" sz="1400" b="1" dirty="0">
                <a:solidFill>
                  <a:schemeClr val="bg1"/>
                </a:solidFill>
              </a:endParaRPr>
            </a:p>
          </p:txBody>
        </p:sp>
        <p:sp>
          <p:nvSpPr>
            <p:cNvPr id="14" name="TextBox 13"/>
            <p:cNvSpPr txBox="1"/>
            <p:nvPr/>
          </p:nvSpPr>
          <p:spPr>
            <a:xfrm>
              <a:off x="4634992" y="1596007"/>
              <a:ext cx="605871" cy="338554"/>
            </a:xfrm>
            <a:prstGeom prst="rect">
              <a:avLst/>
            </a:prstGeom>
            <a:noFill/>
          </p:spPr>
          <p:txBody>
            <a:bodyPr wrap="none" rtlCol="0">
              <a:spAutoFit/>
            </a:bodyPr>
            <a:lstStyle/>
            <a:p>
              <a:r>
                <a:rPr lang="en-US" sz="1600" b="1" dirty="0">
                  <a:solidFill>
                    <a:schemeClr val="bg1"/>
                  </a:solidFill>
                </a:rPr>
                <a:t>tools</a:t>
              </a:r>
              <a:endParaRPr lang="en-IN" sz="1600" b="1" dirty="0">
                <a:solidFill>
                  <a:schemeClr val="bg1"/>
                </a:solidFill>
              </a:endParaRPr>
            </a:p>
          </p:txBody>
        </p:sp>
        <p:sp>
          <p:nvSpPr>
            <p:cNvPr id="15" name="TextBox 14"/>
            <p:cNvSpPr txBox="1"/>
            <p:nvPr/>
          </p:nvSpPr>
          <p:spPr>
            <a:xfrm>
              <a:off x="4927960" y="1898012"/>
              <a:ext cx="1295547" cy="461665"/>
            </a:xfrm>
            <a:prstGeom prst="rect">
              <a:avLst/>
            </a:prstGeom>
            <a:noFill/>
          </p:spPr>
          <p:txBody>
            <a:bodyPr wrap="none" rtlCol="0">
              <a:spAutoFit/>
            </a:bodyPr>
            <a:lstStyle/>
            <a:p>
              <a:r>
                <a:rPr lang="en-US" sz="2400" b="1" dirty="0">
                  <a:solidFill>
                    <a:schemeClr val="bg1"/>
                  </a:solidFill>
                </a:rPr>
                <a:t>statistics</a:t>
              </a:r>
              <a:endParaRPr lang="en-IN" sz="2400" b="1" dirty="0">
                <a:solidFill>
                  <a:schemeClr val="bg1"/>
                </a:solidFill>
              </a:endParaRPr>
            </a:p>
          </p:txBody>
        </p:sp>
        <p:sp>
          <p:nvSpPr>
            <p:cNvPr id="16" name="TextBox 15"/>
            <p:cNvSpPr txBox="1"/>
            <p:nvPr/>
          </p:nvSpPr>
          <p:spPr>
            <a:xfrm>
              <a:off x="4774569" y="2688778"/>
              <a:ext cx="801823" cy="338554"/>
            </a:xfrm>
            <a:prstGeom prst="rect">
              <a:avLst/>
            </a:prstGeom>
            <a:noFill/>
          </p:spPr>
          <p:txBody>
            <a:bodyPr wrap="none" rtlCol="0">
              <a:spAutoFit/>
            </a:bodyPr>
            <a:lstStyle/>
            <a:p>
              <a:r>
                <a:rPr lang="en-US" sz="1600" b="1" dirty="0">
                  <a:solidFill>
                    <a:schemeClr val="bg1"/>
                  </a:solidFill>
                </a:rPr>
                <a:t>No SQL</a:t>
              </a:r>
              <a:endParaRPr lang="en-IN" sz="1600" b="1" dirty="0">
                <a:solidFill>
                  <a:schemeClr val="bg1"/>
                </a:solidFill>
              </a:endParaRPr>
            </a:p>
          </p:txBody>
        </p:sp>
        <p:sp>
          <p:nvSpPr>
            <p:cNvPr id="17" name="TextBox 16"/>
            <p:cNvSpPr txBox="1"/>
            <p:nvPr/>
          </p:nvSpPr>
          <p:spPr>
            <a:xfrm>
              <a:off x="5277666" y="3089296"/>
              <a:ext cx="1031757" cy="276999"/>
            </a:xfrm>
            <a:prstGeom prst="rect">
              <a:avLst/>
            </a:prstGeom>
            <a:noFill/>
          </p:spPr>
          <p:txBody>
            <a:bodyPr wrap="none" rtlCol="0">
              <a:spAutoFit/>
            </a:bodyPr>
            <a:lstStyle/>
            <a:p>
              <a:r>
                <a:rPr lang="en-US" sz="1200" b="1" dirty="0">
                  <a:solidFill>
                    <a:schemeClr val="bg1"/>
                  </a:solidFill>
                </a:rPr>
                <a:t>compression </a:t>
              </a:r>
              <a:endParaRPr lang="en-IN" sz="1200" b="1" dirty="0">
                <a:solidFill>
                  <a:schemeClr val="bg1"/>
                </a:solidFill>
              </a:endParaRPr>
            </a:p>
          </p:txBody>
        </p:sp>
        <p:sp>
          <p:nvSpPr>
            <p:cNvPr id="18" name="TextBox 17"/>
            <p:cNvSpPr txBox="1"/>
            <p:nvPr/>
          </p:nvSpPr>
          <p:spPr>
            <a:xfrm>
              <a:off x="6325268" y="1462707"/>
              <a:ext cx="1126719" cy="461665"/>
            </a:xfrm>
            <a:prstGeom prst="rect">
              <a:avLst/>
            </a:prstGeom>
            <a:noFill/>
          </p:spPr>
          <p:txBody>
            <a:bodyPr wrap="none" rtlCol="0">
              <a:spAutoFit/>
            </a:bodyPr>
            <a:lstStyle/>
            <a:p>
              <a:r>
                <a:rPr lang="en-US" sz="2400" b="1" dirty="0">
                  <a:solidFill>
                    <a:schemeClr val="bg1"/>
                  </a:solidFill>
                </a:rPr>
                <a:t>storage</a:t>
              </a:r>
              <a:endParaRPr lang="en-IN" sz="2400" b="1" dirty="0">
                <a:solidFill>
                  <a:schemeClr val="bg1"/>
                </a:solidFill>
              </a:endParaRPr>
            </a:p>
          </p:txBody>
        </p:sp>
        <p:sp>
          <p:nvSpPr>
            <p:cNvPr id="19" name="TextBox 18"/>
            <p:cNvSpPr txBox="1"/>
            <p:nvPr/>
          </p:nvSpPr>
          <p:spPr>
            <a:xfrm>
              <a:off x="6794154" y="976166"/>
              <a:ext cx="686406" cy="276999"/>
            </a:xfrm>
            <a:prstGeom prst="rect">
              <a:avLst/>
            </a:prstGeom>
            <a:noFill/>
          </p:spPr>
          <p:txBody>
            <a:bodyPr wrap="none" rtlCol="0">
              <a:spAutoFit/>
            </a:bodyPr>
            <a:lstStyle/>
            <a:p>
              <a:r>
                <a:rPr lang="en-US" sz="1200" b="1" dirty="0">
                  <a:solidFill>
                    <a:schemeClr val="bg1"/>
                  </a:solidFill>
                </a:rPr>
                <a:t>support</a:t>
              </a:r>
              <a:endParaRPr lang="en-IN" sz="1200" b="1" dirty="0">
                <a:solidFill>
                  <a:schemeClr val="bg1"/>
                </a:solidFill>
              </a:endParaRPr>
            </a:p>
          </p:txBody>
        </p:sp>
        <p:sp>
          <p:nvSpPr>
            <p:cNvPr id="20" name="TextBox 19"/>
            <p:cNvSpPr txBox="1"/>
            <p:nvPr/>
          </p:nvSpPr>
          <p:spPr>
            <a:xfrm>
              <a:off x="7120807" y="1254250"/>
              <a:ext cx="718466" cy="261610"/>
            </a:xfrm>
            <a:prstGeom prst="rect">
              <a:avLst/>
            </a:prstGeom>
            <a:noFill/>
          </p:spPr>
          <p:txBody>
            <a:bodyPr wrap="none" rtlCol="0">
              <a:spAutoFit/>
            </a:bodyPr>
            <a:lstStyle/>
            <a:p>
              <a:r>
                <a:rPr lang="en-US" sz="1100" b="1" dirty="0">
                  <a:solidFill>
                    <a:schemeClr val="bg1"/>
                  </a:solidFill>
                </a:rPr>
                <a:t>database</a:t>
              </a:r>
              <a:endParaRPr lang="en-IN" sz="1100" b="1" dirty="0">
                <a:solidFill>
                  <a:schemeClr val="bg1"/>
                </a:solidFill>
              </a:endParaRPr>
            </a:p>
          </p:txBody>
        </p:sp>
        <p:sp>
          <p:nvSpPr>
            <p:cNvPr id="21" name="TextBox 20"/>
            <p:cNvSpPr txBox="1"/>
            <p:nvPr/>
          </p:nvSpPr>
          <p:spPr>
            <a:xfrm>
              <a:off x="8152276" y="1829531"/>
              <a:ext cx="705514" cy="307777"/>
            </a:xfrm>
            <a:prstGeom prst="rect">
              <a:avLst/>
            </a:prstGeom>
            <a:noFill/>
          </p:spPr>
          <p:txBody>
            <a:bodyPr wrap="none" rtlCol="0">
              <a:spAutoFit/>
            </a:bodyPr>
            <a:lstStyle/>
            <a:p>
              <a:r>
                <a:rPr lang="en-US" sz="1400" b="1" dirty="0">
                  <a:solidFill>
                    <a:schemeClr val="bg1"/>
                  </a:solidFill>
                </a:rPr>
                <a:t>analize</a:t>
              </a:r>
              <a:endParaRPr lang="en-IN" sz="1400" b="1" dirty="0">
                <a:solidFill>
                  <a:schemeClr val="bg1"/>
                </a:solidFill>
              </a:endParaRPr>
            </a:p>
          </p:txBody>
        </p:sp>
        <p:sp>
          <p:nvSpPr>
            <p:cNvPr id="22" name="TextBox 21"/>
            <p:cNvSpPr txBox="1"/>
            <p:nvPr/>
          </p:nvSpPr>
          <p:spPr>
            <a:xfrm>
              <a:off x="7459022" y="2158246"/>
              <a:ext cx="1070614" cy="307777"/>
            </a:xfrm>
            <a:prstGeom prst="rect">
              <a:avLst/>
            </a:prstGeom>
            <a:noFill/>
          </p:spPr>
          <p:txBody>
            <a:bodyPr wrap="none" rtlCol="0">
              <a:spAutoFit/>
            </a:bodyPr>
            <a:lstStyle/>
            <a:p>
              <a:r>
                <a:rPr lang="en-US" sz="1400" b="1" dirty="0">
                  <a:solidFill>
                    <a:schemeClr val="bg1"/>
                  </a:solidFill>
                </a:rPr>
                <a:t>information</a:t>
              </a:r>
              <a:endParaRPr lang="en-IN" sz="1400" b="1" dirty="0">
                <a:solidFill>
                  <a:schemeClr val="bg1"/>
                </a:solidFill>
              </a:endParaRPr>
            </a:p>
          </p:txBody>
        </p:sp>
        <p:sp>
          <p:nvSpPr>
            <p:cNvPr id="23" name="TextBox 22"/>
            <p:cNvSpPr txBox="1"/>
            <p:nvPr/>
          </p:nvSpPr>
          <p:spPr>
            <a:xfrm>
              <a:off x="6048107" y="3545242"/>
              <a:ext cx="986232" cy="338554"/>
            </a:xfrm>
            <a:prstGeom prst="rect">
              <a:avLst/>
            </a:prstGeom>
            <a:noFill/>
          </p:spPr>
          <p:txBody>
            <a:bodyPr wrap="none" rtlCol="0">
              <a:spAutoFit/>
            </a:bodyPr>
            <a:lstStyle/>
            <a:p>
              <a:r>
                <a:rPr lang="en-US" sz="1600" b="1" dirty="0">
                  <a:solidFill>
                    <a:schemeClr val="bg1"/>
                  </a:solidFill>
                </a:rPr>
                <a:t>terabytes</a:t>
              </a:r>
              <a:endParaRPr lang="en-IN" sz="1600" b="1" dirty="0">
                <a:solidFill>
                  <a:schemeClr val="bg1"/>
                </a:solidFill>
              </a:endParaRPr>
            </a:p>
          </p:txBody>
        </p:sp>
        <p:sp>
          <p:nvSpPr>
            <p:cNvPr id="24" name="TextBox 23"/>
            <p:cNvSpPr txBox="1"/>
            <p:nvPr/>
          </p:nvSpPr>
          <p:spPr>
            <a:xfrm>
              <a:off x="6775924" y="3246295"/>
              <a:ext cx="1087862" cy="338554"/>
            </a:xfrm>
            <a:prstGeom prst="rect">
              <a:avLst/>
            </a:prstGeom>
            <a:noFill/>
          </p:spPr>
          <p:txBody>
            <a:bodyPr wrap="none" rtlCol="0">
              <a:spAutoFit/>
            </a:bodyPr>
            <a:lstStyle/>
            <a:p>
              <a:r>
                <a:rPr lang="en-US" sz="1600" b="1" dirty="0">
                  <a:solidFill>
                    <a:schemeClr val="bg1"/>
                  </a:solidFill>
                </a:rPr>
                <a:t>processing</a:t>
              </a:r>
              <a:endParaRPr lang="en-IN" sz="1600" b="1" dirty="0">
                <a:solidFill>
                  <a:schemeClr val="bg1"/>
                </a:solidFill>
              </a:endParaRPr>
            </a:p>
          </p:txBody>
        </p:sp>
        <p:sp>
          <p:nvSpPr>
            <p:cNvPr id="25" name="TextBox 24"/>
            <p:cNvSpPr txBox="1"/>
            <p:nvPr/>
          </p:nvSpPr>
          <p:spPr>
            <a:xfrm>
              <a:off x="7451987" y="2908805"/>
              <a:ext cx="774571" cy="338554"/>
            </a:xfrm>
            <a:prstGeom prst="rect">
              <a:avLst/>
            </a:prstGeom>
            <a:noFill/>
          </p:spPr>
          <p:txBody>
            <a:bodyPr wrap="none" rtlCol="0">
              <a:spAutoFit/>
            </a:bodyPr>
            <a:lstStyle/>
            <a:p>
              <a:r>
                <a:rPr lang="en-US" sz="1600" b="1" dirty="0">
                  <a:solidFill>
                    <a:schemeClr val="bg1"/>
                  </a:solidFill>
                </a:rPr>
                <a:t>mobile</a:t>
              </a:r>
              <a:endParaRPr lang="en-IN" sz="1600" b="1" dirty="0">
                <a:solidFill>
                  <a:schemeClr val="bg1"/>
                </a:solidFill>
              </a:endParaRPr>
            </a:p>
          </p:txBody>
        </p:sp>
        <p:sp>
          <p:nvSpPr>
            <p:cNvPr id="26" name="TextBox 25"/>
            <p:cNvSpPr txBox="1"/>
            <p:nvPr/>
          </p:nvSpPr>
          <p:spPr>
            <a:xfrm>
              <a:off x="6067512" y="2218137"/>
              <a:ext cx="1338700" cy="461665"/>
            </a:xfrm>
            <a:prstGeom prst="rect">
              <a:avLst/>
            </a:prstGeom>
            <a:noFill/>
          </p:spPr>
          <p:txBody>
            <a:bodyPr wrap="none" rtlCol="0">
              <a:spAutoFit/>
            </a:bodyPr>
            <a:lstStyle/>
            <a:p>
              <a:r>
                <a:rPr lang="en-US" sz="2400" dirty="0" smtClean="0">
                  <a:solidFill>
                    <a:srgbClr val="00B0F0"/>
                  </a:solidFill>
                  <a:latin typeface="Tahoma" panose="020B0604030504040204" pitchFamily="34" charset="0"/>
                  <a:ea typeface="Tahoma" panose="020B0604030504040204" pitchFamily="34" charset="0"/>
                  <a:cs typeface="Tahoma" panose="020B0604030504040204" pitchFamily="34" charset="0"/>
                </a:rPr>
                <a:t>Big Data</a:t>
              </a:r>
              <a:endParaRPr lang="en-IN" sz="2400" dirty="0">
                <a:solidFill>
                  <a:srgbClr val="00B0F0"/>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19436026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1000" y="174307"/>
            <a:ext cx="6360518" cy="492443"/>
          </a:xfrm>
          <a:prstGeom prst="rect">
            <a:avLst/>
          </a:prstGeom>
          <a:noFill/>
        </p:spPr>
        <p:txBody>
          <a:bodyPr wrap="square" rtlCol="0">
            <a:spAutoFit/>
          </a:bodyPr>
          <a:lstStyle/>
          <a:p>
            <a:r>
              <a:rPr lang="en-US" sz="2600" dirty="0" smtClean="0">
                <a:latin typeface="+mj-lt"/>
              </a:rPr>
              <a:t>Un-Structured Data </a:t>
            </a:r>
            <a:r>
              <a:rPr lang="en-US" sz="2600" dirty="0">
                <a:latin typeface="+mj-lt"/>
              </a:rPr>
              <a:t>is Exploding </a:t>
            </a:r>
            <a:endParaRPr lang="en-IN" sz="2600" dirty="0">
              <a:latin typeface="+mj-lt"/>
            </a:endParaRPr>
          </a:p>
        </p:txBody>
      </p:sp>
      <p:grpSp>
        <p:nvGrpSpPr>
          <p:cNvPr id="4" name="Group 3"/>
          <p:cNvGrpSpPr/>
          <p:nvPr/>
        </p:nvGrpSpPr>
        <p:grpSpPr>
          <a:xfrm>
            <a:off x="1655204" y="971550"/>
            <a:ext cx="5964796" cy="2686050"/>
            <a:chOff x="1219200" y="971550"/>
            <a:chExt cx="5964796" cy="2686050"/>
          </a:xfrm>
        </p:grpSpPr>
        <p:pic>
          <p:nvPicPr>
            <p:cNvPr id="2" name="Picture 1"/>
            <p:cNvPicPr>
              <a:picLocks noChangeAspect="1"/>
            </p:cNvPicPr>
            <p:nvPr/>
          </p:nvPicPr>
          <p:blipFill>
            <a:blip r:embed="rId2"/>
            <a:stretch>
              <a:fillRect/>
            </a:stretch>
          </p:blipFill>
          <p:spPr>
            <a:xfrm>
              <a:off x="1219200" y="971550"/>
              <a:ext cx="4219575" cy="2686050"/>
            </a:xfrm>
            <a:prstGeom prst="rect">
              <a:avLst/>
            </a:prstGeom>
          </p:spPr>
        </p:pic>
        <p:sp>
          <p:nvSpPr>
            <p:cNvPr id="3" name="TextBox 2"/>
            <p:cNvSpPr txBox="1"/>
            <p:nvPr/>
          </p:nvSpPr>
          <p:spPr>
            <a:xfrm>
              <a:off x="5438775" y="2114550"/>
              <a:ext cx="1745221" cy="276999"/>
            </a:xfrm>
            <a:prstGeom prst="rect">
              <a:avLst/>
            </a:prstGeom>
            <a:noFill/>
          </p:spPr>
          <p:txBody>
            <a:bodyPr wrap="none" rtlCol="0">
              <a:spAutoFit/>
            </a:bodyPr>
            <a:lstStyle/>
            <a:p>
              <a:r>
                <a:rPr lang="en-US" sz="1200" dirty="0" smtClean="0">
                  <a:latin typeface="Tahoma" panose="020B0604030504040204" pitchFamily="34" charset="0"/>
                  <a:ea typeface="Tahoma" panose="020B0604030504040204" pitchFamily="34" charset="0"/>
                  <a:cs typeface="Tahoma" panose="020B0604030504040204" pitchFamily="34" charset="0"/>
                </a:rPr>
                <a:t>Complex, Unstructured</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5438774" y="2857844"/>
              <a:ext cx="847155" cy="276999"/>
            </a:xfrm>
            <a:prstGeom prst="rect">
              <a:avLst/>
            </a:prstGeom>
            <a:noFill/>
          </p:spPr>
          <p:txBody>
            <a:bodyPr wrap="none" rtlCol="0">
              <a:spAutoFit/>
            </a:bodyPr>
            <a:lstStyle/>
            <a:p>
              <a:r>
                <a:rPr lang="en-US" sz="1200" dirty="0" smtClean="0">
                  <a:latin typeface="Tahoma" panose="020B0604030504040204" pitchFamily="34" charset="0"/>
                  <a:ea typeface="Tahoma" panose="020B0604030504040204" pitchFamily="34" charset="0"/>
                  <a:cs typeface="Tahoma" panose="020B0604030504040204" pitchFamily="34" charset="0"/>
                </a:rPr>
                <a:t>Relational</a:t>
              </a:r>
              <a:endParaRPr lang="en-US" sz="1200" dirty="0">
                <a:latin typeface="Tahoma" panose="020B0604030504040204" pitchFamily="34" charset="0"/>
                <a:ea typeface="Tahoma" panose="020B0604030504040204" pitchFamily="34" charset="0"/>
                <a:cs typeface="Tahoma" panose="020B0604030504040204" pitchFamily="34" charset="0"/>
              </a:endParaRPr>
            </a:p>
          </p:txBody>
        </p:sp>
      </p:grpSp>
      <p:sp>
        <p:nvSpPr>
          <p:cNvPr id="10" name="TextBox 9"/>
          <p:cNvSpPr txBox="1"/>
          <p:nvPr/>
        </p:nvSpPr>
        <p:spPr>
          <a:xfrm>
            <a:off x="685800" y="3839349"/>
            <a:ext cx="7168116" cy="646331"/>
          </a:xfrm>
          <a:prstGeom prst="rect">
            <a:avLst/>
          </a:prstGeom>
          <a:noFill/>
        </p:spPr>
        <p:txBody>
          <a:bodyPr wrap="none" rtlCol="0">
            <a:spAutoFit/>
          </a:bodyPr>
          <a:lstStyle/>
          <a:p>
            <a:pPr marL="171450" indent="-171450">
              <a:lnSpc>
                <a:spcPct val="150000"/>
              </a:lnSpc>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2500 exabytes of new information in 2012 with internet as primary driver</a:t>
            </a:r>
          </a:p>
          <a:p>
            <a:pPr marL="171450" indent="-171450">
              <a:lnSpc>
                <a:spcPct val="150000"/>
              </a:lnSpc>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Digital universe grew by 62% last year to 800K petabytes and will grow to 1.2 “zettabytes” this year</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7898283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1000" y="174307"/>
            <a:ext cx="5105400" cy="492443"/>
          </a:xfrm>
          <a:prstGeom prst="rect">
            <a:avLst/>
          </a:prstGeom>
          <a:noFill/>
        </p:spPr>
        <p:txBody>
          <a:bodyPr wrap="square" rtlCol="0">
            <a:spAutoFit/>
          </a:bodyPr>
          <a:lstStyle/>
          <a:p>
            <a:r>
              <a:rPr lang="en-US" sz="2600" dirty="0" smtClean="0"/>
              <a:t>Big Data Scenarios : Hospital Care </a:t>
            </a:r>
            <a:endParaRPr lang="en-IN" sz="2600" dirty="0"/>
          </a:p>
        </p:txBody>
      </p:sp>
      <p:grpSp>
        <p:nvGrpSpPr>
          <p:cNvPr id="6" name="Group 5"/>
          <p:cNvGrpSpPr/>
          <p:nvPr/>
        </p:nvGrpSpPr>
        <p:grpSpPr>
          <a:xfrm>
            <a:off x="4267200" y="1567788"/>
            <a:ext cx="3886200" cy="2451762"/>
            <a:chOff x="3962400" y="1352550"/>
            <a:chExt cx="3886200" cy="2259926"/>
          </a:xfrm>
        </p:grpSpPr>
        <p:sp>
          <p:nvSpPr>
            <p:cNvPr id="7" name="Rectangle 6"/>
            <p:cNvSpPr/>
            <p:nvPr/>
          </p:nvSpPr>
          <p:spPr>
            <a:xfrm>
              <a:off x="3962400" y="1352550"/>
              <a:ext cx="3886200" cy="936193"/>
            </a:xfrm>
            <a:prstGeom prst="rect">
              <a:avLst/>
            </a:prstGeom>
          </p:spPr>
          <p:txBody>
            <a:bodyPr wrap="square">
              <a:spAutoFit/>
            </a:bodyPr>
            <a:lstStyle/>
            <a:p>
              <a:r>
                <a:rPr lang="en-IN" sz="1200" dirty="0">
                  <a:latin typeface="Tahoma" panose="020B0604030504040204" pitchFamily="34" charset="0"/>
                  <a:ea typeface="Tahoma" panose="020B0604030504040204" pitchFamily="34" charset="0"/>
                  <a:cs typeface="Tahoma" panose="020B0604030504040204" pitchFamily="34" charset="0"/>
                </a:rPr>
                <a:t>Hospitals are analyzing medical data and patient records to predict those patients that are likely to seek readmission within a few months of discharge. The hospital can then intervene in hopes of preventing another costly hospital </a:t>
              </a:r>
              <a:r>
                <a:rPr lang="en-IN" sz="1200" dirty="0" smtClean="0">
                  <a:latin typeface="Tahoma" panose="020B0604030504040204" pitchFamily="34" charset="0"/>
                  <a:ea typeface="Tahoma" panose="020B0604030504040204" pitchFamily="34" charset="0"/>
                  <a:cs typeface="Tahoma" panose="020B0604030504040204" pitchFamily="34" charset="0"/>
                </a:rPr>
                <a:t>stay</a:t>
              </a:r>
              <a:endParaRPr lang="en-IN" sz="1200" dirty="0">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3962400" y="2412147"/>
              <a:ext cx="3886200" cy="1200329"/>
            </a:xfrm>
            <a:prstGeom prst="rect">
              <a:avLst/>
            </a:prstGeom>
          </p:spPr>
          <p:txBody>
            <a:bodyPr wrap="square">
              <a:spAutoFit/>
            </a:bodyPr>
            <a:lstStyle/>
            <a:p>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Medical diagnostics company analyzes millions of lines of data to develop first non-intrusive test for predicting coronary artery </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disease.</a:t>
              </a:r>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 </a:t>
              </a:r>
              <a:r>
                <a:rPr lang="en-IN" sz="1200" dirty="0">
                  <a:latin typeface="Tahoma" panose="020B0604030504040204" pitchFamily="34" charset="0"/>
                  <a:ea typeface="Tahoma" panose="020B0604030504040204" pitchFamily="34" charset="0"/>
                  <a:cs typeface="Tahoma" panose="020B0604030504040204" pitchFamily="34" charset="0"/>
                </a:rPr>
                <a:t>To do so, researchers at the company analyzed over 100 million gene samples to ultimately identify the 23 primary predictive genes for coronary artery disease</a:t>
              </a:r>
            </a:p>
          </p:txBody>
        </p:sp>
      </p:grpSp>
      <p:pic>
        <p:nvPicPr>
          <p:cNvPr id="9" name="Picture 2" descr="http://www.majorprojects.vic.gov.au/__data/assets/image/0017/101249/Austin-Hospital-machine.JPG"/>
          <p:cNvPicPr>
            <a:picLocks noChangeAspect="1" noChangeArrowheads="1"/>
          </p:cNvPicPr>
          <p:nvPr/>
        </p:nvPicPr>
        <p:blipFill rotWithShape="1">
          <a:blip r:embed="rId2">
            <a:extLst>
              <a:ext uri="{28A0092B-C50C-407E-A947-70E740481C1C}">
                <a14:useLocalDpi xmlns:a14="http://schemas.microsoft.com/office/drawing/2010/main" val="0"/>
              </a:ext>
            </a:extLst>
          </a:blip>
          <a:srcRect r="51852" b="10913"/>
          <a:stretch/>
        </p:blipFill>
        <p:spPr bwMode="auto">
          <a:xfrm>
            <a:off x="838200" y="1047750"/>
            <a:ext cx="2971800" cy="3147602"/>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3441679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8707</TotalTime>
  <Words>1249</Words>
  <Application>Microsoft Office PowerPoint</Application>
  <PresentationFormat>On-screen Show (16:9)</PresentationFormat>
  <Paragraphs>198</Paragraphs>
  <Slides>23</Slides>
  <Notes>0</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23</vt:i4>
      </vt:variant>
    </vt:vector>
  </HeadingPairs>
  <TitlesOfParts>
    <vt:vector size="34" baseType="lpstr">
      <vt:lpstr>Arial</vt:lpstr>
      <vt:lpstr>Calibri</vt:lpstr>
      <vt:lpstr>Castellar</vt:lpstr>
      <vt:lpstr>Georgia</vt:lpstr>
      <vt:lpstr>Symbol</vt:lpstr>
      <vt:lpstr>Tahoma</vt:lpstr>
      <vt:lpstr>Office Theme</vt:lpstr>
      <vt:lpstr>3_Brain4ce_course_template</vt:lpstr>
      <vt:lpstr>Brain4ce_course_template</vt:lpstr>
      <vt:lpstr>1_Brain4ce_course_template</vt:lpstr>
      <vt:lpstr>2_Brain4ce_course_template</vt:lpstr>
      <vt:lpstr>PowerPoint Presentation</vt:lpstr>
      <vt:lpstr>PowerPoint Presentation</vt:lpstr>
      <vt:lpstr>Why Python?</vt:lpstr>
      <vt:lpstr>Growing Interest in Python</vt:lpstr>
      <vt:lpstr>Demo: Web Scraping using Python</vt:lpstr>
      <vt:lpstr>Demo: Collecting Tweets using Python</vt:lpstr>
      <vt:lpstr>PowerPoint Presentation</vt:lpstr>
      <vt:lpstr>PowerPoint Presentation</vt:lpstr>
      <vt:lpstr>PowerPoint Presentation</vt:lpstr>
      <vt:lpstr>PowerPoint Presentation</vt:lpstr>
      <vt:lpstr>PowerPoint Presentation</vt:lpstr>
      <vt:lpstr>PowerPoint Presentation</vt:lpstr>
      <vt:lpstr>Hadoop for Big Data</vt:lpstr>
      <vt:lpstr>Hadoop and MapReduce</vt:lpstr>
      <vt:lpstr>PyDoop – Hadoop with Python</vt:lpstr>
      <vt:lpstr>Demo: Word Count using Hadoop Streaming API</vt:lpstr>
      <vt:lpstr>Python and Data Science</vt:lpstr>
      <vt:lpstr>SciPy.org</vt:lpstr>
      <vt:lpstr>Demo: Zombie Invasion Model</vt:lpstr>
      <vt:lpstr>How it Works?</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Garima-Lori</dc:creator>
  <cp:lastModifiedBy>Puja Sharma</cp:lastModifiedBy>
  <cp:revision>456</cp:revision>
  <dcterms:created xsi:type="dcterms:W3CDTF">2014-04-08T18:42:20Z</dcterms:created>
  <dcterms:modified xsi:type="dcterms:W3CDTF">2014-11-13T12:48:09Z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2014-01-26T00:00:00Z</vt:filetime>
  </property>
  <property fmtid="{D5CDD505-2E9C-101B-9397-08002B2CF9AE}" pid="3" name="LastSaved">
    <vt:filetime>2014-04-08T00:00:00Z</vt:filetime>
  </property>
</Properties>
</file>